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284" r:id="rId3"/>
    <p:sldId id="342" r:id="rId4"/>
    <p:sldId id="318" r:id="rId5"/>
    <p:sldId id="319" r:id="rId6"/>
    <p:sldId id="320" r:id="rId7"/>
    <p:sldId id="321" r:id="rId8"/>
    <p:sldId id="322" r:id="rId9"/>
    <p:sldId id="323" r:id="rId10"/>
    <p:sldId id="402" r:id="rId11"/>
    <p:sldId id="325" r:id="rId12"/>
    <p:sldId id="412" r:id="rId13"/>
    <p:sldId id="326" r:id="rId14"/>
    <p:sldId id="413" r:id="rId15"/>
    <p:sldId id="327" r:id="rId16"/>
    <p:sldId id="417" r:id="rId17"/>
    <p:sldId id="418" r:id="rId18"/>
    <p:sldId id="363" r:id="rId19"/>
    <p:sldId id="364" r:id="rId20"/>
    <p:sldId id="365" r:id="rId21"/>
    <p:sldId id="400" r:id="rId22"/>
    <p:sldId id="367" r:id="rId23"/>
    <p:sldId id="368" r:id="rId24"/>
    <p:sldId id="369" r:id="rId25"/>
    <p:sldId id="370" r:id="rId26"/>
    <p:sldId id="371" r:id="rId27"/>
    <p:sldId id="401" r:id="rId28"/>
    <p:sldId id="414" r:id="rId29"/>
    <p:sldId id="328" r:id="rId30"/>
    <p:sldId id="329" r:id="rId31"/>
    <p:sldId id="330" r:id="rId32"/>
    <p:sldId id="403" r:id="rId33"/>
    <p:sldId id="331" r:id="rId34"/>
    <p:sldId id="332" r:id="rId35"/>
    <p:sldId id="333" r:id="rId36"/>
    <p:sldId id="376" r:id="rId37"/>
    <p:sldId id="377" r:id="rId38"/>
    <p:sldId id="407" r:id="rId39"/>
    <p:sldId id="378" r:id="rId40"/>
    <p:sldId id="379" r:id="rId41"/>
    <p:sldId id="380" r:id="rId42"/>
    <p:sldId id="399" r:id="rId43"/>
    <p:sldId id="350" r:id="rId44"/>
    <p:sldId id="351" r:id="rId45"/>
    <p:sldId id="357" r:id="rId46"/>
    <p:sldId id="358" r:id="rId47"/>
    <p:sldId id="360" r:id="rId48"/>
    <p:sldId id="382" r:id="rId49"/>
    <p:sldId id="383" r:id="rId50"/>
    <p:sldId id="411" r:id="rId51"/>
    <p:sldId id="388" r:id="rId52"/>
    <p:sldId id="405" r:id="rId53"/>
    <p:sldId id="406" r:id="rId54"/>
    <p:sldId id="408" r:id="rId55"/>
    <p:sldId id="409" r:id="rId56"/>
    <p:sldId id="390" r:id="rId57"/>
    <p:sldId id="391" r:id="rId58"/>
    <p:sldId id="392" r:id="rId59"/>
    <p:sldId id="393" r:id="rId60"/>
    <p:sldId id="394" r:id="rId61"/>
    <p:sldId id="395" r:id="rId62"/>
    <p:sldId id="398" r:id="rId63"/>
    <p:sldId id="410" r:id="rId64"/>
    <p:sldId id="419" r:id="rId65"/>
    <p:sldId id="416" r:id="rId6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37" autoAdjust="0"/>
    <p:restoredTop sz="86486" autoAdjust="0"/>
  </p:normalViewPr>
  <p:slideViewPr>
    <p:cSldViewPr snapToGrid="0">
      <p:cViewPr varScale="1">
        <p:scale>
          <a:sx n="56" d="100"/>
          <a:sy n="56" d="100"/>
        </p:scale>
        <p:origin x="-558" y="-102"/>
      </p:cViewPr>
      <p:guideLst>
        <p:guide orient="horz" pos="2160"/>
        <p:guide pos="2880"/>
      </p:guideLst>
    </p:cSldViewPr>
  </p:slideViewPr>
  <p:outlineViewPr>
    <p:cViewPr>
      <p:scale>
        <a:sx n="33" d="100"/>
        <a:sy n="33" d="100"/>
      </p:scale>
      <p:origin x="0" y="35970"/>
    </p:cViewPr>
    <p:sldLst>
      <p:sld r:id="rId1" collapse="1"/>
    </p:sldLst>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_rels/viewProps.xml.rels><?xml version="1.0" encoding="UTF-8" standalone="yes"?>
<Relationships xmlns="http://schemas.openxmlformats.org/package/2006/relationships"><Relationship Id="rId1"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78601A1-67B6-4CA4-A6FE-C62A6F2140F2}" type="datetimeFigureOut">
              <a:rPr lang="en-US" smtClean="0"/>
              <a:pPr/>
              <a:t>7/22/2016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D0E8193-2BCF-423A-87E3-60E3CD4DE2D0}" type="slidenum">
              <a:rPr lang="en-US" smtClean="0"/>
              <a:pPr/>
              <a:t>‹#›</a:t>
            </a:fld>
            <a:endParaRPr lang="en-US"/>
          </a:p>
        </p:txBody>
      </p:sp>
    </p:spTree>
    <p:extLst>
      <p:ext uri="{BB962C8B-B14F-4D97-AF65-F5344CB8AC3E}">
        <p14:creationId xmlns="" xmlns:p14="http://schemas.microsoft.com/office/powerpoint/2010/main" val="18693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Saturn receives Mars in his rulership. Hence Saturn here is "well-disposed" to Mars and obligated</a:t>
            </a:r>
            <a:r>
              <a:rPr lang="en-US" baseline="0" smtClean="0"/>
              <a:t> to treat Mars well.</a:t>
            </a:r>
            <a:endParaRPr lang="en-US"/>
          </a:p>
        </p:txBody>
      </p:sp>
      <p:sp>
        <p:nvSpPr>
          <p:cNvPr id="4" name="Slide Number Placeholder 3"/>
          <p:cNvSpPr>
            <a:spLocks noGrp="1"/>
          </p:cNvSpPr>
          <p:nvPr>
            <p:ph type="sldNum" sz="quarter" idx="10"/>
          </p:nvPr>
        </p:nvSpPr>
        <p:spPr/>
        <p:txBody>
          <a:bodyPr/>
          <a:lstStyle/>
          <a:p>
            <a:fld id="{56B10797-5404-443B-8E35-83B4CCB23F98}" type="slidenum">
              <a:rPr lang="en-US" smtClean="0"/>
              <a:pPr/>
              <a:t>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Saturn</a:t>
            </a:r>
            <a:r>
              <a:rPr lang="en-US" baseline="0" smtClean="0"/>
              <a:t> rules Mars in Capricorn but can't see it. So in traditional astrology there is no reception here.</a:t>
            </a:r>
            <a:endParaRPr lang="en-US"/>
          </a:p>
        </p:txBody>
      </p:sp>
      <p:sp>
        <p:nvSpPr>
          <p:cNvPr id="4" name="Slide Number Placeholder 3"/>
          <p:cNvSpPr>
            <a:spLocks noGrp="1"/>
          </p:cNvSpPr>
          <p:nvPr>
            <p:ph type="sldNum" sz="quarter" idx="10"/>
          </p:nvPr>
        </p:nvSpPr>
        <p:spPr/>
        <p:txBody>
          <a:bodyPr/>
          <a:lstStyle/>
          <a:p>
            <a:fld id="{56B10797-5404-443B-8E35-83B4CCB23F98}"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Each receives the other planet into his rulership, and there is a clear whole sign aspect between them. Even though there</a:t>
            </a:r>
            <a:r>
              <a:rPr lang="en-US" baseline="0" smtClean="0"/>
              <a:t> is a square aspect, the reception "abates all malice".</a:t>
            </a:r>
            <a:endParaRPr lang="en-US"/>
          </a:p>
        </p:txBody>
      </p:sp>
      <p:sp>
        <p:nvSpPr>
          <p:cNvPr id="4" name="Slide Number Placeholder 3"/>
          <p:cNvSpPr>
            <a:spLocks noGrp="1"/>
          </p:cNvSpPr>
          <p:nvPr>
            <p:ph type="sldNum" sz="quarter" idx="10"/>
          </p:nvPr>
        </p:nvSpPr>
        <p:spPr/>
        <p:txBody>
          <a:bodyPr/>
          <a:lstStyle/>
          <a:p>
            <a:fld id="{56B10797-5404-443B-8E35-83B4CCB23F98}"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solidFill>
            <a:schemeClr val="accent5">
              <a:lumMod val="20000"/>
              <a:lumOff val="80000"/>
            </a:schemeClr>
          </a:solidFill>
          <a:ln w="12700">
            <a:solidFill>
              <a:schemeClr val="tx1"/>
            </a:solidFill>
          </a:ln>
          <a:effectLst>
            <a:outerShdw blurRad="50800" dist="38100" dir="5400000" algn="t" rotWithShape="0">
              <a:prstClr val="black">
                <a:alpha val="40000"/>
              </a:prstClr>
            </a:outerShdw>
          </a:effectLst>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5">
              <a:lumMod val="20000"/>
              <a:lumOff val="80000"/>
            </a:schemeClr>
          </a:solidFill>
          <a:ln>
            <a:solidFill>
              <a:schemeClr val="tx1"/>
            </a:solidFill>
          </a:ln>
          <a:effectLst>
            <a:outerShdw blurRad="50800" dist="38100" dir="5400000" algn="t" rotWithShape="0">
              <a:prstClr val="black">
                <a:alpha val="40000"/>
              </a:prstClr>
            </a:outerShdw>
          </a:effectLst>
        </p:spPr>
        <p:txBody>
          <a:bodyPr/>
          <a:lstStyle/>
          <a:p>
            <a:r>
              <a:rPr lang="en-US" smtClean="0"/>
              <a:t>Click to edit Master title style</a:t>
            </a:r>
            <a:endParaRPr lang="en-US"/>
          </a:p>
        </p:txBody>
      </p:sp>
      <p:sp>
        <p:nvSpPr>
          <p:cNvPr id="3" name="Content Placeholder 2"/>
          <p:cNvSpPr>
            <a:spLocks noGrp="1"/>
          </p:cNvSpPr>
          <p:nvPr>
            <p:ph idx="1"/>
          </p:nvPr>
        </p:nvSpPr>
        <p:spPr>
          <a:solidFill>
            <a:schemeClr val="accent5">
              <a:lumMod val="20000"/>
              <a:lumOff val="80000"/>
            </a:schemeClr>
          </a:solidFill>
          <a:ln>
            <a:solidFill>
              <a:schemeClr val="tx1"/>
            </a:solidFill>
          </a:ln>
          <a:effectLst>
            <a:outerShdw blurRad="50800" dist="38100" dir="5400000" algn="t" rotWithShape="0">
              <a:prstClr val="black">
                <a:alpha val="40000"/>
              </a:prstClr>
            </a:outerShdw>
          </a:effectLst>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4800" b="1" dirty="0" smtClean="0"/>
              <a:t>Week Three</a:t>
            </a:r>
            <a:endParaRPr lang="en-US" sz="4800" b="1" dirty="0"/>
          </a:p>
        </p:txBody>
      </p:sp>
      <p:sp>
        <p:nvSpPr>
          <p:cNvPr id="3" name="Subtitle 2"/>
          <p:cNvSpPr>
            <a:spLocks noGrp="1"/>
          </p:cNvSpPr>
          <p:nvPr>
            <p:ph type="subTitle" idx="1"/>
          </p:nvPr>
        </p:nvSpPr>
        <p:spPr/>
        <p:txBody>
          <a:bodyPr/>
          <a:lstStyle/>
          <a:p>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Mutual Reception Important</a:t>
            </a:r>
            <a:endParaRPr lang="en-US"/>
          </a:p>
        </p:txBody>
      </p:sp>
      <p:sp>
        <p:nvSpPr>
          <p:cNvPr id="3" name="Content Placeholder 2"/>
          <p:cNvSpPr>
            <a:spLocks noGrp="1"/>
          </p:cNvSpPr>
          <p:nvPr>
            <p:ph idx="1"/>
          </p:nvPr>
        </p:nvSpPr>
        <p:spPr>
          <a:xfrm>
            <a:off x="457200" y="1600200"/>
            <a:ext cx="8229600" cy="4861560"/>
          </a:xfrm>
        </p:spPr>
        <p:txBody>
          <a:bodyPr>
            <a:normAutofit/>
          </a:bodyPr>
          <a:lstStyle/>
          <a:p>
            <a:r>
              <a:rPr lang="en-US" sz="3000" smtClean="0"/>
              <a:t>I have found that when</a:t>
            </a:r>
            <a:r>
              <a:rPr lang="en-US" sz="3000" baseline="0" smtClean="0"/>
              <a:t> there is major reception between two planets in a chart, that those planets play a critical role in tying the whole chart together.</a:t>
            </a:r>
          </a:p>
          <a:p>
            <a:r>
              <a:rPr lang="en-US" sz="3000" baseline="0" smtClean="0"/>
              <a:t>While mutual reception is preferable with an aspect, I have found that mutual reception with averse planets can be important.</a:t>
            </a:r>
          </a:p>
          <a:p>
            <a:r>
              <a:rPr lang="en-US" sz="3000" smtClean="0"/>
              <a:t>Mutual reception with aversion can indicate the relationship is outside the person's awareness or control.</a:t>
            </a:r>
            <a:endParaRPr lang="en-US" sz="3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ve Allen Plain.jpg"/>
          <p:cNvPicPr>
            <a:picLocks noChangeAspect="1"/>
          </p:cNvPicPr>
          <p:nvPr/>
        </p:nvPicPr>
        <p:blipFill>
          <a:blip r:embed="rId2"/>
          <a:stretch>
            <a:fillRect/>
          </a:stretch>
        </p:blipFill>
        <p:spPr>
          <a:xfrm>
            <a:off x="2059857" y="1555623"/>
            <a:ext cx="5424678" cy="5302377"/>
          </a:xfrm>
          <a:prstGeom prst="rect">
            <a:avLst/>
          </a:prstGeom>
        </p:spPr>
      </p:pic>
      <p:sp>
        <p:nvSpPr>
          <p:cNvPr id="2" name="Title 1"/>
          <p:cNvSpPr>
            <a:spLocks noGrp="1"/>
          </p:cNvSpPr>
          <p:nvPr>
            <p:ph type="title"/>
          </p:nvPr>
        </p:nvSpPr>
        <p:spPr>
          <a:xfrm>
            <a:off x="999054" y="274638"/>
            <a:ext cx="7298265" cy="1143000"/>
          </a:xfrm>
        </p:spPr>
        <p:txBody>
          <a:bodyPr>
            <a:normAutofit fontScale="90000"/>
          </a:bodyPr>
          <a:lstStyle/>
          <a:p>
            <a:r>
              <a:rPr lang="en-US" dirty="0" smtClean="0"/>
              <a:t>Steve Allen</a:t>
            </a:r>
            <a:br>
              <a:rPr lang="en-US" dirty="0" smtClean="0"/>
            </a:br>
            <a:r>
              <a:rPr lang="en-US" sz="3200" dirty="0" smtClean="0"/>
              <a:t>Entertainer, Musician, Comic</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teve Allen Plain.jpg"/>
          <p:cNvPicPr>
            <a:picLocks noChangeAspect="1"/>
          </p:cNvPicPr>
          <p:nvPr/>
        </p:nvPicPr>
        <p:blipFill>
          <a:blip r:embed="rId2"/>
          <a:stretch>
            <a:fillRect/>
          </a:stretch>
        </p:blipFill>
        <p:spPr>
          <a:xfrm>
            <a:off x="3719322" y="1555623"/>
            <a:ext cx="5424678" cy="5302377"/>
          </a:xfrm>
          <a:prstGeom prst="rect">
            <a:avLst/>
          </a:prstGeom>
        </p:spPr>
      </p:pic>
      <p:sp>
        <p:nvSpPr>
          <p:cNvPr id="2" name="Title 1"/>
          <p:cNvSpPr>
            <a:spLocks noGrp="1"/>
          </p:cNvSpPr>
          <p:nvPr>
            <p:ph type="title"/>
          </p:nvPr>
        </p:nvSpPr>
        <p:spPr>
          <a:xfrm>
            <a:off x="3539606" y="274638"/>
            <a:ext cx="5427405" cy="1143000"/>
          </a:xfrm>
        </p:spPr>
        <p:txBody>
          <a:bodyPr>
            <a:normAutofit fontScale="90000"/>
          </a:bodyPr>
          <a:lstStyle/>
          <a:p>
            <a:r>
              <a:rPr lang="en-US" dirty="0" smtClean="0"/>
              <a:t>Steve Allen</a:t>
            </a:r>
            <a:br>
              <a:rPr lang="en-US" dirty="0" smtClean="0"/>
            </a:br>
            <a:r>
              <a:rPr lang="en-US" sz="3200" dirty="0" smtClean="0"/>
              <a:t>Entertainer, Musician, Comic</a:t>
            </a:r>
            <a:endParaRPr lang="en-US" dirty="0"/>
          </a:p>
        </p:txBody>
      </p:sp>
      <p:sp>
        <p:nvSpPr>
          <p:cNvPr id="3" name="Content Placeholder 2"/>
          <p:cNvSpPr>
            <a:spLocks noGrp="1"/>
          </p:cNvSpPr>
          <p:nvPr>
            <p:ph idx="1"/>
          </p:nvPr>
        </p:nvSpPr>
        <p:spPr>
          <a:xfrm>
            <a:off x="221231" y="1725552"/>
            <a:ext cx="3362627" cy="4734236"/>
          </a:xfrm>
          <a:solidFill>
            <a:schemeClr val="accent5">
              <a:lumMod val="20000"/>
              <a:lumOff val="80000"/>
            </a:schemeClr>
          </a:solidFill>
        </p:spPr>
        <p:txBody>
          <a:bodyPr>
            <a:normAutofit/>
          </a:bodyPr>
          <a:lstStyle/>
          <a:p>
            <a:r>
              <a:rPr lang="en-US" sz="2200" b="1" dirty="0" smtClean="0"/>
              <a:t>Jupiter </a:t>
            </a:r>
            <a:r>
              <a:rPr lang="en-US" sz="2200" dirty="0" smtClean="0"/>
              <a:t>is conjunct the Midheaven.</a:t>
            </a:r>
          </a:p>
          <a:p>
            <a:r>
              <a:rPr lang="en-US" sz="2200" b="1" dirty="0" smtClean="0"/>
              <a:t>Venus</a:t>
            </a:r>
            <a:r>
              <a:rPr lang="en-US" sz="2200" dirty="0" smtClean="0"/>
              <a:t> is conjunct the Ascendant.</a:t>
            </a:r>
          </a:p>
          <a:p>
            <a:r>
              <a:rPr lang="en-US" sz="2200" dirty="0" smtClean="0"/>
              <a:t>Venus and Jupiter </a:t>
            </a:r>
            <a:r>
              <a:rPr lang="en-US" sz="2200" smtClean="0"/>
              <a:t>are in each other's signs in </a:t>
            </a:r>
            <a:r>
              <a:rPr lang="en-US" sz="2200" b="1" dirty="0" smtClean="0"/>
              <a:t>mutual reception</a:t>
            </a:r>
            <a:r>
              <a:rPr lang="en-US" sz="2200" dirty="0" smtClean="0"/>
              <a:t>, and rule both the main angles.</a:t>
            </a:r>
          </a:p>
          <a:p>
            <a:r>
              <a:rPr lang="en-US" sz="2200" dirty="0" smtClean="0"/>
              <a:t>A charming, witty and gracious talk show host, and a fine jazz pianist.</a:t>
            </a:r>
            <a:endParaRPr lang="en-US" sz="2200" dirty="0"/>
          </a:p>
        </p:txBody>
      </p:sp>
      <p:sp>
        <p:nvSpPr>
          <p:cNvPr id="5" name="Oval 4"/>
          <p:cNvSpPr>
            <a:spLocks noChangeAspect="1"/>
          </p:cNvSpPr>
          <p:nvPr/>
        </p:nvSpPr>
        <p:spPr>
          <a:xfrm>
            <a:off x="4468757" y="4669261"/>
            <a:ext cx="642010" cy="640155"/>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Oval 5"/>
          <p:cNvSpPr>
            <a:spLocks noChangeAspect="1"/>
          </p:cNvSpPr>
          <p:nvPr/>
        </p:nvSpPr>
        <p:spPr>
          <a:xfrm>
            <a:off x="4666183" y="2750542"/>
            <a:ext cx="687820" cy="685832"/>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7"/>
          <p:cNvSpPr txBox="1"/>
          <p:nvPr/>
        </p:nvSpPr>
        <p:spPr>
          <a:xfrm>
            <a:off x="663671" y="309720"/>
            <a:ext cx="2315496" cy="769441"/>
          </a:xfrm>
          <a:prstGeom prst="rect">
            <a:avLst/>
          </a:prstGeom>
          <a:solidFill>
            <a:schemeClr val="accent5">
              <a:lumMod val="20000"/>
              <a:lumOff val="80000"/>
              <a:alpha val="60000"/>
            </a:schemeClr>
          </a:solidFill>
        </p:spPr>
        <p:txBody>
          <a:bodyPr wrap="square" rtlCol="0">
            <a:spAutoFit/>
          </a:bodyPr>
          <a:lstStyle/>
          <a:p>
            <a:pPr algn="ctr"/>
            <a:r>
              <a:rPr lang="en-US" sz="2200" b="1" dirty="0" smtClean="0"/>
              <a:t>Example of mutual reception</a:t>
            </a:r>
            <a:endParaRPr lang="en-US" sz="22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40" y="183198"/>
            <a:ext cx="3048000" cy="914082"/>
          </a:xfrm>
        </p:spPr>
        <p:txBody>
          <a:bodyPr/>
          <a:lstStyle/>
          <a:p>
            <a:r>
              <a:rPr lang="en-US" dirty="0" smtClean="0"/>
              <a:t>Adolf Hitler</a:t>
            </a:r>
            <a:endParaRPr lang="en-US" dirty="0"/>
          </a:p>
        </p:txBody>
      </p:sp>
      <p:pic>
        <p:nvPicPr>
          <p:cNvPr id="4" name="Picture 3" descr="Hitler Janus Plain.jpg"/>
          <p:cNvPicPr>
            <a:picLocks noChangeAspect="1"/>
          </p:cNvPicPr>
          <p:nvPr/>
        </p:nvPicPr>
        <p:blipFill>
          <a:blip r:embed="rId2"/>
          <a:stretch>
            <a:fillRect/>
          </a:stretch>
        </p:blipFill>
        <p:spPr>
          <a:xfrm>
            <a:off x="3852672" y="1568806"/>
            <a:ext cx="5291328" cy="5289194"/>
          </a:xfrm>
          <a:prstGeom prst="rect">
            <a:avLst/>
          </a:prstGeom>
        </p:spPr>
      </p:pic>
      <p:sp>
        <p:nvSpPr>
          <p:cNvPr id="6" name="Oval 5"/>
          <p:cNvSpPr>
            <a:spLocks noChangeAspect="1"/>
          </p:cNvSpPr>
          <p:nvPr/>
        </p:nvSpPr>
        <p:spPr>
          <a:xfrm>
            <a:off x="8001000" y="3109912"/>
            <a:ext cx="762000" cy="75979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a:spLocks noChangeAspect="1"/>
          </p:cNvSpPr>
          <p:nvPr/>
        </p:nvSpPr>
        <p:spPr>
          <a:xfrm>
            <a:off x="5922532" y="1964488"/>
            <a:ext cx="677431" cy="67547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flipH="1" flipV="1">
            <a:off x="5884512" y="3156125"/>
            <a:ext cx="811226" cy="148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223698" y="3628169"/>
            <a:ext cx="1622323" cy="147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Content Placeholder 12"/>
          <p:cNvSpPr>
            <a:spLocks noGrp="1"/>
          </p:cNvSpPr>
          <p:nvPr>
            <p:ph idx="1"/>
          </p:nvPr>
        </p:nvSpPr>
        <p:spPr>
          <a:xfrm>
            <a:off x="457200" y="1989660"/>
            <a:ext cx="2929467" cy="2971800"/>
          </a:xfrm>
        </p:spPr>
        <p:txBody>
          <a:bodyPr>
            <a:normAutofit/>
          </a:bodyPr>
          <a:lstStyle/>
          <a:p>
            <a:r>
              <a:rPr lang="en-US" sz="2800" smtClean="0"/>
              <a:t>Look at the dignities and reception between</a:t>
            </a:r>
            <a:r>
              <a:rPr lang="en-US" sz="2800" baseline="0" smtClean="0"/>
              <a:t> Saturn and Mars.</a:t>
            </a:r>
            <a:endParaRPr lang="en-US" sz="28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5840" y="183198"/>
            <a:ext cx="3048000" cy="914082"/>
          </a:xfrm>
        </p:spPr>
        <p:txBody>
          <a:bodyPr/>
          <a:lstStyle/>
          <a:p>
            <a:r>
              <a:rPr lang="en-US" dirty="0" smtClean="0"/>
              <a:t>Adolf Hitler</a:t>
            </a:r>
            <a:endParaRPr lang="en-US" dirty="0"/>
          </a:p>
        </p:txBody>
      </p:sp>
      <p:sp>
        <p:nvSpPr>
          <p:cNvPr id="3" name="Content Placeholder 2"/>
          <p:cNvSpPr>
            <a:spLocks noGrp="1"/>
          </p:cNvSpPr>
          <p:nvPr>
            <p:ph idx="1"/>
          </p:nvPr>
        </p:nvSpPr>
        <p:spPr>
          <a:xfrm>
            <a:off x="228600" y="1191188"/>
            <a:ext cx="3429000" cy="5575372"/>
          </a:xfrm>
          <a:solidFill>
            <a:schemeClr val="accent5">
              <a:lumMod val="20000"/>
              <a:lumOff val="80000"/>
            </a:schemeClr>
          </a:solidFill>
        </p:spPr>
        <p:txBody>
          <a:bodyPr>
            <a:normAutofit/>
          </a:bodyPr>
          <a:lstStyle/>
          <a:p>
            <a:r>
              <a:rPr lang="en-US" sz="2000" b="1" dirty="0" smtClean="0"/>
              <a:t>Saturn</a:t>
            </a:r>
            <a:r>
              <a:rPr lang="en-US" sz="2000" dirty="0" smtClean="0"/>
              <a:t> is in detriment and angular in the 10th.</a:t>
            </a:r>
          </a:p>
          <a:p>
            <a:r>
              <a:rPr lang="en-US" sz="2000" b="1" dirty="0" smtClean="0"/>
              <a:t>Mars</a:t>
            </a:r>
            <a:r>
              <a:rPr lang="en-US" sz="2000" dirty="0" smtClean="0"/>
              <a:t> is in detriment, angular, and conjunct </a:t>
            </a:r>
            <a:r>
              <a:rPr lang="en-US" sz="2000" dirty="0" err="1" smtClean="0"/>
              <a:t>Asc</a:t>
            </a:r>
            <a:r>
              <a:rPr lang="en-US" sz="2000" dirty="0" smtClean="0"/>
              <a:t> ruler Venus.</a:t>
            </a:r>
            <a:endParaRPr lang="en-US" sz="2000" b="1" dirty="0" smtClean="0"/>
          </a:p>
          <a:p>
            <a:r>
              <a:rPr lang="en-US" sz="2000" b="1" dirty="0" smtClean="0"/>
              <a:t>Saturn</a:t>
            </a:r>
            <a:r>
              <a:rPr lang="en-US" sz="2000" dirty="0" smtClean="0"/>
              <a:t> and </a:t>
            </a:r>
            <a:r>
              <a:rPr lang="en-US" sz="2000" b="1" dirty="0" smtClean="0"/>
              <a:t>Mars</a:t>
            </a:r>
            <a:r>
              <a:rPr lang="en-US" sz="2000" dirty="0" smtClean="0"/>
              <a:t> are in a tight fixed </a:t>
            </a:r>
            <a:r>
              <a:rPr lang="en-US" sz="2000" b="1" dirty="0" smtClean="0"/>
              <a:t>square</a:t>
            </a:r>
            <a:r>
              <a:rPr lang="en-US" sz="2000" dirty="0" smtClean="0"/>
              <a:t> - and there is </a:t>
            </a:r>
            <a:r>
              <a:rPr lang="en-US" sz="2000" b="1" dirty="0" smtClean="0"/>
              <a:t>no reception</a:t>
            </a:r>
            <a:r>
              <a:rPr lang="en-US" sz="2000" dirty="0" smtClean="0"/>
              <a:t> between them at all!	</a:t>
            </a:r>
          </a:p>
          <a:p>
            <a:r>
              <a:rPr lang="en-US" sz="2000" dirty="0" smtClean="0"/>
              <a:t>Saturn and Mars are both in detriment and working at cross purposes - a constant fixed </a:t>
            </a:r>
            <a:r>
              <a:rPr lang="en-US" sz="2000" smtClean="0"/>
              <a:t>stress. Neither planet is getting much help with its bad condition.</a:t>
            </a:r>
            <a:endParaRPr lang="en-US" sz="2000" dirty="0" smtClean="0"/>
          </a:p>
          <a:p>
            <a:r>
              <a:rPr lang="en-US" sz="2000" dirty="0" smtClean="0"/>
              <a:t>Saturn in the 10th - rise to power followed by a fall.</a:t>
            </a:r>
          </a:p>
        </p:txBody>
      </p:sp>
      <p:pic>
        <p:nvPicPr>
          <p:cNvPr id="4" name="Picture 3" descr="Hitler Janus Plain.jpg"/>
          <p:cNvPicPr>
            <a:picLocks noChangeAspect="1"/>
          </p:cNvPicPr>
          <p:nvPr/>
        </p:nvPicPr>
        <p:blipFill>
          <a:blip r:embed="rId2"/>
          <a:stretch>
            <a:fillRect/>
          </a:stretch>
        </p:blipFill>
        <p:spPr>
          <a:xfrm>
            <a:off x="3852672" y="1568806"/>
            <a:ext cx="5291328" cy="5289194"/>
          </a:xfrm>
          <a:prstGeom prst="rect">
            <a:avLst/>
          </a:prstGeom>
        </p:spPr>
      </p:pic>
      <p:sp>
        <p:nvSpPr>
          <p:cNvPr id="6" name="Oval 5"/>
          <p:cNvSpPr>
            <a:spLocks noChangeAspect="1"/>
          </p:cNvSpPr>
          <p:nvPr/>
        </p:nvSpPr>
        <p:spPr>
          <a:xfrm>
            <a:off x="8001000" y="3109912"/>
            <a:ext cx="762000" cy="75979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Oval 6"/>
          <p:cNvSpPr>
            <a:spLocks noChangeAspect="1"/>
          </p:cNvSpPr>
          <p:nvPr/>
        </p:nvSpPr>
        <p:spPr>
          <a:xfrm>
            <a:off x="5922532" y="1964488"/>
            <a:ext cx="677431" cy="675473"/>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9" name="Straight Arrow Connector 8"/>
          <p:cNvCxnSpPr/>
          <p:nvPr/>
        </p:nvCxnSpPr>
        <p:spPr>
          <a:xfrm rot="5400000" flipH="1" flipV="1">
            <a:off x="5884512" y="3156125"/>
            <a:ext cx="811226" cy="14872"/>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223698" y="3628169"/>
            <a:ext cx="1622323" cy="14749"/>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676943" y="121920"/>
            <a:ext cx="2315496" cy="769441"/>
          </a:xfrm>
          <a:prstGeom prst="rect">
            <a:avLst/>
          </a:prstGeom>
          <a:solidFill>
            <a:schemeClr val="accent5">
              <a:lumMod val="20000"/>
              <a:lumOff val="80000"/>
              <a:alpha val="60000"/>
            </a:schemeClr>
          </a:solidFill>
        </p:spPr>
        <p:txBody>
          <a:bodyPr wrap="square" rtlCol="0">
            <a:spAutoFit/>
          </a:bodyPr>
          <a:lstStyle/>
          <a:p>
            <a:pPr algn="ctr"/>
            <a:r>
              <a:rPr lang="en-US" sz="2200" b="1" dirty="0" smtClean="0"/>
              <a:t>Example of lack of reception</a:t>
            </a:r>
            <a:endParaRPr lang="en-US" sz="22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Things to consider</a:t>
            </a:r>
            <a:endParaRPr lang="en-US" dirty="0"/>
          </a:p>
        </p:txBody>
      </p:sp>
      <p:sp>
        <p:nvSpPr>
          <p:cNvPr id="3" name="Content Placeholder 2"/>
          <p:cNvSpPr>
            <a:spLocks noGrp="1"/>
          </p:cNvSpPr>
          <p:nvPr>
            <p:ph idx="1"/>
          </p:nvPr>
        </p:nvSpPr>
        <p:spPr>
          <a:xfrm>
            <a:off x="457200" y="1600200"/>
            <a:ext cx="8229600" cy="4800600"/>
          </a:xfrm>
        </p:spPr>
        <p:txBody>
          <a:bodyPr/>
          <a:lstStyle/>
          <a:p>
            <a:r>
              <a:rPr lang="en-US" dirty="0" smtClean="0"/>
              <a:t>When considering two planets in aspect, examine their reception to see how well they work together.</a:t>
            </a:r>
          </a:p>
          <a:p>
            <a:r>
              <a:rPr lang="en-US" dirty="0" smtClean="0"/>
              <a:t>When examining the ruler(s) of a house, take into account if they aspect by whole sign or </a:t>
            </a:r>
            <a:r>
              <a:rPr lang="en-US" smtClean="0"/>
              <a:t>are averse</a:t>
            </a:r>
            <a:r>
              <a:rPr lang="en-US" dirty="0" smtClean="0"/>
              <a:t>. Check for aspects by antiscia also.</a:t>
            </a:r>
          </a:p>
          <a:p>
            <a:r>
              <a:rPr lang="en-US" dirty="0" smtClean="0"/>
              <a:t>Planets that receive each other can have a mutual support even with aversion, although having an aspect is </a:t>
            </a:r>
            <a:r>
              <a:rPr lang="en-US" smtClean="0"/>
              <a:t>preferable.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9339" y="105308"/>
            <a:ext cx="2387600" cy="1706562"/>
          </a:xfrm>
        </p:spPr>
        <p:txBody>
          <a:bodyPr>
            <a:normAutofit/>
          </a:bodyPr>
          <a:lstStyle/>
          <a:p>
            <a:r>
              <a:rPr lang="en-US" sz="3600" smtClean="0"/>
              <a:t>Dispositor - Mohandas Gandhi</a:t>
            </a:r>
            <a:endParaRPr lang="en-US" sz="3600"/>
          </a:p>
        </p:txBody>
      </p:sp>
      <p:pic>
        <p:nvPicPr>
          <p:cNvPr id="4" name="Content Placeholder 3" descr="Gandhi Plain.jpg"/>
          <p:cNvPicPr>
            <a:picLocks noGrp="1" noChangeAspect="1"/>
          </p:cNvPicPr>
          <p:nvPr>
            <p:ph idx="1"/>
          </p:nvPr>
        </p:nvPicPr>
        <p:blipFill>
          <a:blip r:embed="rId2"/>
          <a:stretch>
            <a:fillRect/>
          </a:stretch>
        </p:blipFill>
        <p:spPr>
          <a:xfrm>
            <a:off x="2683373" y="431797"/>
            <a:ext cx="6362644" cy="6273800"/>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37" y="325439"/>
            <a:ext cx="2082799" cy="1164696"/>
          </a:xfrm>
        </p:spPr>
        <p:txBody>
          <a:bodyPr>
            <a:normAutofit/>
          </a:bodyPr>
          <a:lstStyle/>
          <a:p>
            <a:r>
              <a:rPr lang="en-US" sz="4000" smtClean="0"/>
              <a:t>Dane Rudhyar</a:t>
            </a:r>
            <a:endParaRPr lang="en-US" sz="4000"/>
          </a:p>
        </p:txBody>
      </p:sp>
      <p:pic>
        <p:nvPicPr>
          <p:cNvPr id="4" name="Content Placeholder 3" descr="Dane Rudhyar Plain.jpg"/>
          <p:cNvPicPr>
            <a:picLocks noGrp="1" noChangeAspect="1"/>
          </p:cNvPicPr>
          <p:nvPr>
            <p:ph idx="1"/>
          </p:nvPr>
        </p:nvPicPr>
        <p:blipFill>
          <a:blip r:embed="rId2"/>
          <a:stretch>
            <a:fillRect/>
          </a:stretch>
        </p:blipFill>
        <p:spPr>
          <a:xfrm>
            <a:off x="2290945" y="313266"/>
            <a:ext cx="6751458" cy="6367097"/>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91958"/>
            <a:ext cx="8229600" cy="1143000"/>
          </a:xfrm>
        </p:spPr>
        <p:txBody>
          <a:bodyPr/>
          <a:lstStyle/>
          <a:p>
            <a:r>
              <a:rPr lang="en-US" dirty="0" smtClean="0"/>
              <a:t>Almuten</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229600" cy="846239"/>
          </a:xfrm>
        </p:spPr>
        <p:txBody>
          <a:bodyPr/>
          <a:lstStyle/>
          <a:p>
            <a:r>
              <a:rPr lang="en-US" dirty="0" smtClean="0"/>
              <a:t>Almuten</a:t>
            </a:r>
          </a:p>
        </p:txBody>
      </p:sp>
      <p:sp>
        <p:nvSpPr>
          <p:cNvPr id="8195" name="Content Placeholder 2"/>
          <p:cNvSpPr>
            <a:spLocks noGrp="1"/>
          </p:cNvSpPr>
          <p:nvPr>
            <p:ph idx="1"/>
          </p:nvPr>
        </p:nvSpPr>
        <p:spPr>
          <a:xfrm>
            <a:off x="457200" y="1246248"/>
            <a:ext cx="8229600" cy="5139804"/>
          </a:xfrm>
        </p:spPr>
        <p:txBody>
          <a:bodyPr/>
          <a:lstStyle/>
          <a:p>
            <a:r>
              <a:rPr lang="en-US" sz="2800" b="1" dirty="0" smtClean="0"/>
              <a:t>Almuten</a:t>
            </a:r>
            <a:r>
              <a:rPr lang="en-US" sz="2800" dirty="0" smtClean="0"/>
              <a:t>  is from the </a:t>
            </a:r>
            <a:r>
              <a:rPr lang="en-US" sz="2800" dirty="0" err="1" smtClean="0"/>
              <a:t>arabic</a:t>
            </a:r>
            <a:r>
              <a:rPr lang="en-US" sz="2800" dirty="0" smtClean="0"/>
              <a:t> </a:t>
            </a:r>
            <a:r>
              <a:rPr lang="en-US" sz="2800" i="1" dirty="0" smtClean="0"/>
              <a:t>al-</a:t>
            </a:r>
            <a:r>
              <a:rPr lang="en-US" sz="2800" i="1" dirty="0" err="1" smtClean="0"/>
              <a:t>mubtazz</a:t>
            </a:r>
            <a:r>
              <a:rPr lang="en-US" sz="2800" dirty="0" smtClean="0"/>
              <a:t>, victor or winner.</a:t>
            </a:r>
          </a:p>
          <a:p>
            <a:r>
              <a:rPr lang="en-US" sz="2800" dirty="0" smtClean="0"/>
              <a:t>The almuten is the planet that has the most influence at a given point, from adding up the total dignities.</a:t>
            </a:r>
          </a:p>
          <a:p>
            <a:r>
              <a:rPr lang="en-US" sz="2800" dirty="0" smtClean="0"/>
              <a:t>In case of a conflict between planets, this decides which one dominates.</a:t>
            </a:r>
          </a:p>
          <a:p>
            <a:r>
              <a:rPr lang="en-US" sz="2800" dirty="0" smtClean="0"/>
              <a:t>When looking for the almuten, take into account things like planetary condition, and aspects. This is as important as the combined point value.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1202"/>
          </a:xfrm>
        </p:spPr>
        <p:txBody>
          <a:bodyPr>
            <a:normAutofit fontScale="90000"/>
          </a:bodyPr>
          <a:lstStyle/>
          <a:p>
            <a:r>
              <a:rPr lang="en-US" dirty="0" smtClean="0"/>
              <a:t>Outline</a:t>
            </a:r>
            <a:endParaRPr lang="en-US" dirty="0"/>
          </a:p>
        </p:txBody>
      </p:sp>
      <p:sp>
        <p:nvSpPr>
          <p:cNvPr id="3" name="Content Placeholder 2"/>
          <p:cNvSpPr>
            <a:spLocks noGrp="1"/>
          </p:cNvSpPr>
          <p:nvPr>
            <p:ph idx="1"/>
          </p:nvPr>
        </p:nvSpPr>
        <p:spPr>
          <a:xfrm>
            <a:off x="1691640" y="1417320"/>
            <a:ext cx="5974080" cy="3764280"/>
          </a:xfrm>
        </p:spPr>
        <p:txBody>
          <a:bodyPr/>
          <a:lstStyle/>
          <a:p>
            <a:pPr lvl="0"/>
            <a:r>
              <a:rPr lang="en-US" smtClean="0"/>
              <a:t>Other important concepts</a:t>
            </a:r>
          </a:p>
          <a:p>
            <a:pPr lvl="1"/>
            <a:r>
              <a:rPr lang="en-US" baseline="0" smtClean="0"/>
              <a:t>Reception</a:t>
            </a:r>
          </a:p>
          <a:p>
            <a:pPr lvl="1"/>
            <a:r>
              <a:rPr lang="en-US" smtClean="0"/>
              <a:t>Almuten</a:t>
            </a:r>
          </a:p>
          <a:p>
            <a:pPr lvl="1"/>
            <a:r>
              <a:rPr lang="en-US" smtClean="0"/>
              <a:t>Peregrine</a:t>
            </a:r>
          </a:p>
          <a:p>
            <a:r>
              <a:rPr lang="en-US" smtClean="0"/>
              <a:t>Essential and Accidental Dignity</a:t>
            </a:r>
          </a:p>
          <a:p>
            <a:pPr lvl="0"/>
            <a:r>
              <a:rPr lang="en-US" smtClean="0"/>
              <a:t>Putting the Dignities</a:t>
            </a:r>
            <a:r>
              <a:rPr lang="en-US" baseline="0" smtClean="0"/>
              <a:t> together</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2880" y="274638"/>
            <a:ext cx="4693920" cy="959802"/>
          </a:xfrm>
        </p:spPr>
        <p:txBody>
          <a:bodyPr/>
          <a:lstStyle/>
          <a:p>
            <a:r>
              <a:rPr lang="en-US" dirty="0" smtClean="0"/>
              <a:t>Almuten - example</a:t>
            </a:r>
            <a:endParaRPr lang="en-US" dirty="0"/>
          </a:p>
        </p:txBody>
      </p:sp>
      <p:sp>
        <p:nvSpPr>
          <p:cNvPr id="4" name="Content Placeholder 3"/>
          <p:cNvSpPr>
            <a:spLocks noGrp="1"/>
          </p:cNvSpPr>
          <p:nvPr>
            <p:ph idx="1"/>
          </p:nvPr>
        </p:nvSpPr>
        <p:spPr>
          <a:xfrm>
            <a:off x="213360" y="3002274"/>
            <a:ext cx="2956560" cy="1755987"/>
          </a:xfrm>
          <a:solidFill>
            <a:schemeClr val="accent5">
              <a:lumMod val="20000"/>
              <a:lumOff val="80000"/>
            </a:schemeClr>
          </a:solidFill>
        </p:spPr>
        <p:txBody>
          <a:bodyPr/>
          <a:lstStyle/>
          <a:p>
            <a:r>
              <a:rPr lang="en-US" sz="2600" smtClean="0"/>
              <a:t>Look at the dignities at the Ascendant.</a:t>
            </a:r>
          </a:p>
        </p:txBody>
      </p:sp>
      <p:pic>
        <p:nvPicPr>
          <p:cNvPr id="5" name="Picture 4" descr="Charlie Obert Plain.jpg"/>
          <p:cNvPicPr>
            <a:picLocks noChangeAspect="1"/>
          </p:cNvPicPr>
          <p:nvPr/>
        </p:nvPicPr>
        <p:blipFill>
          <a:blip r:embed="rId2"/>
          <a:stretch>
            <a:fillRect/>
          </a:stretch>
        </p:blipFill>
        <p:spPr>
          <a:xfrm>
            <a:off x="3413897" y="1356726"/>
            <a:ext cx="5730103" cy="5501274"/>
          </a:xfrm>
          <a:prstGeom prst="rect">
            <a:avLst/>
          </a:prstGeom>
        </p:spPr>
      </p:pic>
      <p:pic>
        <p:nvPicPr>
          <p:cNvPr id="6" name="Picture 5" descr="Charlie Obert Tables.jpg"/>
          <p:cNvPicPr>
            <a:picLocks noChangeAspect="1"/>
          </p:cNvPicPr>
          <p:nvPr/>
        </p:nvPicPr>
        <p:blipFill>
          <a:blip r:embed="rId3"/>
          <a:stretch>
            <a:fillRect/>
          </a:stretch>
        </p:blipFill>
        <p:spPr>
          <a:xfrm>
            <a:off x="-2" y="-1"/>
            <a:ext cx="3854077" cy="2658534"/>
          </a:xfrm>
          <a:prstGeom prst="rect">
            <a:avLst/>
          </a:prstGeom>
        </p:spPr>
      </p:pic>
      <p:sp>
        <p:nvSpPr>
          <p:cNvPr id="7" name="Oval 6"/>
          <p:cNvSpPr>
            <a:spLocks noChangeAspect="1"/>
          </p:cNvSpPr>
          <p:nvPr/>
        </p:nvSpPr>
        <p:spPr>
          <a:xfrm>
            <a:off x="4145280" y="4512459"/>
            <a:ext cx="441960" cy="441960"/>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Chart Almuten</a:t>
            </a:r>
            <a:endParaRPr lang="en-US"/>
          </a:p>
        </p:txBody>
      </p:sp>
      <p:sp>
        <p:nvSpPr>
          <p:cNvPr id="3" name="Content Placeholder 2"/>
          <p:cNvSpPr>
            <a:spLocks noGrp="1"/>
          </p:cNvSpPr>
          <p:nvPr>
            <p:ph idx="1"/>
          </p:nvPr>
        </p:nvSpPr>
        <p:spPr>
          <a:xfrm>
            <a:off x="457200" y="2133601"/>
            <a:ext cx="8229600" cy="3185160"/>
          </a:xfrm>
        </p:spPr>
        <p:txBody>
          <a:bodyPr/>
          <a:lstStyle/>
          <a:p>
            <a:r>
              <a:rPr lang="en-US" smtClean="0"/>
              <a:t>Analyzing an entire chart, William Lilly</a:t>
            </a:r>
            <a:r>
              <a:rPr lang="en-US" baseline="0" smtClean="0"/>
              <a:t> uses the planet with the most overall dignity as the Almuten of the entire chart, and that planet is considered to have special importance and influence.</a:t>
            </a:r>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98638"/>
            <a:ext cx="8229600" cy="1143000"/>
          </a:xfrm>
        </p:spPr>
        <p:txBody>
          <a:bodyPr/>
          <a:lstStyle/>
          <a:p>
            <a:r>
              <a:rPr lang="en-US" dirty="0" smtClean="0"/>
              <a:t>Peregrine</a:t>
            </a:r>
            <a:endParaRPr lang="en-US"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274638"/>
            <a:ext cx="8229600" cy="801994"/>
          </a:xfrm>
        </p:spPr>
        <p:txBody>
          <a:bodyPr/>
          <a:lstStyle/>
          <a:p>
            <a:r>
              <a:rPr lang="en-US" dirty="0" smtClean="0"/>
              <a:t>Peregrine</a:t>
            </a:r>
          </a:p>
        </p:txBody>
      </p:sp>
      <p:sp>
        <p:nvSpPr>
          <p:cNvPr id="9219" name="Content Placeholder 2"/>
          <p:cNvSpPr>
            <a:spLocks noGrp="1"/>
          </p:cNvSpPr>
          <p:nvPr>
            <p:ph idx="1"/>
          </p:nvPr>
        </p:nvSpPr>
        <p:spPr/>
        <p:txBody>
          <a:bodyPr>
            <a:normAutofit lnSpcReduction="10000"/>
          </a:bodyPr>
          <a:lstStyle/>
          <a:p>
            <a:r>
              <a:rPr lang="en-US" sz="2800" dirty="0" smtClean="0"/>
              <a:t>With the concept of dignity or assigned role, there needs to be a way of dealing with a planet that has no dignities at its location.</a:t>
            </a:r>
          </a:p>
          <a:p>
            <a:r>
              <a:rPr lang="en-US" sz="2800" dirty="0" smtClean="0"/>
              <a:t>This is the concept of </a:t>
            </a:r>
            <a:r>
              <a:rPr lang="en-US" sz="2800" b="1" i="1" dirty="0" smtClean="0"/>
              <a:t>Peregrine.</a:t>
            </a:r>
            <a:r>
              <a:rPr lang="en-US" sz="2800" dirty="0" smtClean="0"/>
              <a:t> The word means wanderer or stranger. A peregrine planet is homeless, it has no assigned place and no rights.</a:t>
            </a:r>
          </a:p>
          <a:p>
            <a:r>
              <a:rPr lang="en-US" sz="2800" dirty="0" smtClean="0"/>
              <a:t>A peregrine planet very much depends on the condition and aspects of the planets that rule its location to be able to function. It is a guest at the mercy of its hosts.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pPr lvl="0"/>
            <a:r>
              <a:rPr lang="en-US" dirty="0" err="1" smtClean="0"/>
              <a:t>Bonatti</a:t>
            </a:r>
            <a:endParaRPr lang="en-US" dirty="0"/>
          </a:p>
        </p:txBody>
      </p:sp>
      <p:sp>
        <p:nvSpPr>
          <p:cNvPr id="3" name="Content Placeholder 2"/>
          <p:cNvSpPr>
            <a:spLocks noGrp="1"/>
          </p:cNvSpPr>
          <p:nvPr>
            <p:ph idx="1"/>
          </p:nvPr>
        </p:nvSpPr>
        <p:spPr>
          <a:xfrm>
            <a:off x="2684202" y="1135626"/>
            <a:ext cx="6332466" cy="5463294"/>
          </a:xfrm>
        </p:spPr>
        <p:txBody>
          <a:bodyPr>
            <a:normAutofit/>
          </a:bodyPr>
          <a:lstStyle/>
          <a:p>
            <a:r>
              <a:rPr lang="en-US" sz="2600" dirty="0" smtClean="0"/>
              <a:t>"</a:t>
            </a:r>
            <a:r>
              <a:rPr lang="en-US" sz="2600" i="1" dirty="0" smtClean="0"/>
              <a:t>Look to see whether a planet is</a:t>
            </a:r>
            <a:r>
              <a:rPr lang="en-US" sz="2600" i="1" baseline="0" dirty="0" smtClean="0"/>
              <a:t> peregrine, because then it signifies that he...will be clever, astute, malicious - for he will know how to do good and evil, and how to advance cleverly in all action which he wished; however, his intention will be more inclined toward evil than to good.</a:t>
            </a:r>
            <a:r>
              <a:rPr lang="en-US" sz="2600" dirty="0" smtClean="0"/>
              <a:t>"</a:t>
            </a:r>
          </a:p>
          <a:p>
            <a:r>
              <a:rPr lang="en-US" sz="2600" dirty="0" smtClean="0"/>
              <a:t>This is peregrine as "street smart", a homeless outsider used to living by their wits. Peregrine planets are not necessarily loyal to the same rules as the "insiders".</a:t>
            </a:r>
          </a:p>
          <a:p>
            <a:r>
              <a:rPr lang="en-US" sz="2600" dirty="0" smtClean="0"/>
              <a:t>The survival skills of peregrine planets can be assets.</a:t>
            </a:r>
            <a:endParaRPr lang="en-US" sz="2600" dirty="0"/>
          </a:p>
        </p:txBody>
      </p:sp>
      <p:pic>
        <p:nvPicPr>
          <p:cNvPr id="4" name="Picture 3" descr="theif2.jpg"/>
          <p:cNvPicPr>
            <a:picLocks noChangeAspect="1"/>
          </p:cNvPicPr>
          <p:nvPr/>
        </p:nvPicPr>
        <p:blipFill>
          <a:blip r:embed="rId2" cstate="print"/>
          <a:stretch>
            <a:fillRect/>
          </a:stretch>
        </p:blipFill>
        <p:spPr>
          <a:xfrm>
            <a:off x="204486" y="1209417"/>
            <a:ext cx="2363724" cy="2374392"/>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dirty="0" smtClean="0"/>
              <a:t>Peregrine in Horary vs. Natal</a:t>
            </a:r>
          </a:p>
        </p:txBody>
      </p:sp>
      <p:sp>
        <p:nvSpPr>
          <p:cNvPr id="11267" name="Content Placeholder 2"/>
          <p:cNvSpPr>
            <a:spLocks noGrp="1"/>
          </p:cNvSpPr>
          <p:nvPr>
            <p:ph idx="1"/>
          </p:nvPr>
        </p:nvSpPr>
        <p:spPr/>
        <p:txBody>
          <a:bodyPr/>
          <a:lstStyle/>
          <a:p>
            <a:r>
              <a:rPr lang="en-US" sz="2800" dirty="0" smtClean="0"/>
              <a:t>There is a difference in interpretation of peregrine planets in horary astrology compared to natal.</a:t>
            </a:r>
          </a:p>
          <a:p>
            <a:r>
              <a:rPr lang="en-US" sz="2800" dirty="0" smtClean="0"/>
              <a:t>In horary a peregrine planet is considered to not be able to perform at all, so it cannot complete a given task.</a:t>
            </a:r>
          </a:p>
          <a:p>
            <a:r>
              <a:rPr lang="en-US" sz="2800" dirty="0" smtClean="0"/>
              <a:t>Peregrine is used in horary in other specific ways - e.g. in a horary on theft, a peregrine planet in the 7th house is considered to show the thief.</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274638"/>
            <a:ext cx="8229600" cy="868362"/>
          </a:xfrm>
        </p:spPr>
        <p:txBody>
          <a:bodyPr/>
          <a:lstStyle/>
          <a:p>
            <a:r>
              <a:rPr lang="en-US" dirty="0" smtClean="0"/>
              <a:t>Peregrine in Natal Astrology</a:t>
            </a:r>
          </a:p>
        </p:txBody>
      </p:sp>
      <p:sp>
        <p:nvSpPr>
          <p:cNvPr id="12291" name="Content Placeholder 2"/>
          <p:cNvSpPr>
            <a:spLocks noGrp="1"/>
          </p:cNvSpPr>
          <p:nvPr>
            <p:ph idx="1"/>
          </p:nvPr>
        </p:nvSpPr>
        <p:spPr>
          <a:xfrm>
            <a:off x="502920" y="1188720"/>
            <a:ext cx="8260080" cy="5181600"/>
          </a:xfrm>
        </p:spPr>
        <p:txBody>
          <a:bodyPr>
            <a:normAutofit lnSpcReduction="10000"/>
          </a:bodyPr>
          <a:lstStyle/>
          <a:p>
            <a:r>
              <a:rPr lang="en-US" sz="2700" dirty="0" smtClean="0"/>
              <a:t>In natal interpretation you need to take into account things like growth, experience, choice.</a:t>
            </a:r>
          </a:p>
          <a:p>
            <a:r>
              <a:rPr lang="en-US" sz="2700" dirty="0" smtClean="0"/>
              <a:t>Over time, a peregrine planet can get used to functioning in its situation and can become a useful asset - an acclimation takes place.</a:t>
            </a:r>
          </a:p>
          <a:p>
            <a:r>
              <a:rPr lang="en-US" sz="2700" b="1" i="1" dirty="0" smtClean="0"/>
              <a:t>With peregrine planets, it is very important to weigh up all of the planet's rulers - they rely on their rulers to function.</a:t>
            </a:r>
          </a:p>
          <a:p>
            <a:r>
              <a:rPr lang="en-US" sz="2700" dirty="0" smtClean="0"/>
              <a:t>Look for the ruling planet in the best condition that aspects the peregrine planet in the most favorable way. You will likely see the planet's functioning is strongly influenced by its most powerful ruler.</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Peregrine and the Dignity system</a:t>
            </a:r>
            <a:endParaRPr lang="en-US"/>
          </a:p>
        </p:txBody>
      </p:sp>
      <p:sp>
        <p:nvSpPr>
          <p:cNvPr id="3" name="Content Placeholder 2"/>
          <p:cNvSpPr>
            <a:spLocks noGrp="1"/>
          </p:cNvSpPr>
          <p:nvPr>
            <p:ph idx="1"/>
          </p:nvPr>
        </p:nvSpPr>
        <p:spPr/>
        <p:txBody>
          <a:bodyPr/>
          <a:lstStyle/>
          <a:p>
            <a:r>
              <a:rPr lang="en-US" smtClean="0"/>
              <a:t>I think that the concept of peregrine only works if you use the full system of 5 major and minor dignities.</a:t>
            </a:r>
          </a:p>
          <a:p>
            <a:r>
              <a:rPr lang="en-US" smtClean="0"/>
              <a:t>Using just the major dignities</a:t>
            </a:r>
            <a:r>
              <a:rPr lang="en-US" baseline="0" smtClean="0"/>
              <a:t> greatly increases the frequency of peregrine planets. I think this dilutes the significance of the condition.</a:t>
            </a:r>
          </a:p>
          <a:p>
            <a:r>
              <a:rPr lang="en-US" baseline="0" smtClean="0"/>
              <a:t>So - if you use Peregrine, use the full five dignity system.</a:t>
            </a:r>
            <a:endParaRPr 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1561" y="274638"/>
            <a:ext cx="4675238" cy="1143000"/>
          </a:xfrm>
        </p:spPr>
        <p:txBody>
          <a:bodyPr/>
          <a:lstStyle/>
          <a:p>
            <a:r>
              <a:rPr lang="en-US" dirty="0" smtClean="0"/>
              <a:t>Gloria Steinem</a:t>
            </a:r>
            <a:endParaRPr lang="en-US" dirty="0"/>
          </a:p>
        </p:txBody>
      </p:sp>
      <p:sp>
        <p:nvSpPr>
          <p:cNvPr id="3" name="Content Placeholder 2"/>
          <p:cNvSpPr>
            <a:spLocks noGrp="1"/>
          </p:cNvSpPr>
          <p:nvPr>
            <p:ph idx="1"/>
          </p:nvPr>
        </p:nvSpPr>
        <p:spPr>
          <a:xfrm>
            <a:off x="201436" y="2902630"/>
            <a:ext cx="3593324" cy="2346701"/>
          </a:xfrm>
          <a:solidFill>
            <a:schemeClr val="accent5">
              <a:lumMod val="20000"/>
              <a:lumOff val="80000"/>
            </a:schemeClr>
          </a:solidFill>
        </p:spPr>
        <p:txBody>
          <a:bodyPr>
            <a:normAutofit lnSpcReduction="10000"/>
          </a:bodyPr>
          <a:lstStyle/>
          <a:p>
            <a:r>
              <a:rPr lang="en-US" sz="2200" dirty="0" smtClean="0"/>
              <a:t>The</a:t>
            </a:r>
            <a:r>
              <a:rPr lang="en-US" sz="2200" b="1" dirty="0" smtClean="0"/>
              <a:t> Moon </a:t>
            </a:r>
            <a:r>
              <a:rPr lang="en-US" sz="2200" dirty="0" smtClean="0"/>
              <a:t>in Gloria Steinem's cart is peregrine.</a:t>
            </a:r>
          </a:p>
          <a:p>
            <a:r>
              <a:rPr lang="en-US" sz="2200" smtClean="0"/>
              <a:t>Which planets most strongly affect the Moon's functioning?</a:t>
            </a:r>
            <a:endParaRPr lang="en-US" sz="2200" dirty="0"/>
          </a:p>
        </p:txBody>
      </p:sp>
      <p:pic>
        <p:nvPicPr>
          <p:cNvPr id="4" name="Picture 3" descr="Gloria Steinem Plain.jpg"/>
          <p:cNvPicPr>
            <a:picLocks noChangeAspect="1"/>
          </p:cNvPicPr>
          <p:nvPr/>
        </p:nvPicPr>
        <p:blipFill>
          <a:blip r:embed="rId2"/>
          <a:stretch>
            <a:fillRect/>
          </a:stretch>
        </p:blipFill>
        <p:spPr>
          <a:xfrm>
            <a:off x="3897478" y="1568806"/>
            <a:ext cx="5246522" cy="5289194"/>
          </a:xfrm>
          <a:prstGeom prst="rect">
            <a:avLst/>
          </a:prstGeom>
        </p:spPr>
      </p:pic>
      <p:pic>
        <p:nvPicPr>
          <p:cNvPr id="5" name="Picture 4" descr="Gloria Steinem Terms.jpg"/>
          <p:cNvPicPr>
            <a:picLocks noChangeAspect="1"/>
          </p:cNvPicPr>
          <p:nvPr/>
        </p:nvPicPr>
        <p:blipFill>
          <a:blip r:embed="rId3"/>
          <a:stretch>
            <a:fillRect/>
          </a:stretch>
        </p:blipFill>
        <p:spPr>
          <a:xfrm>
            <a:off x="-2780" y="14748"/>
            <a:ext cx="3792626" cy="2621890"/>
          </a:xfrm>
          <a:prstGeom prst="rect">
            <a:avLst/>
          </a:prstGeom>
        </p:spPr>
      </p:pic>
      <p:sp>
        <p:nvSpPr>
          <p:cNvPr id="7" name="Oval 6"/>
          <p:cNvSpPr>
            <a:spLocks noChangeAspect="1"/>
          </p:cNvSpPr>
          <p:nvPr/>
        </p:nvSpPr>
        <p:spPr>
          <a:xfrm>
            <a:off x="6010936" y="1850972"/>
            <a:ext cx="429660" cy="428418"/>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360" y="1768158"/>
            <a:ext cx="6522720" cy="1569402"/>
          </a:xfrm>
        </p:spPr>
        <p:txBody>
          <a:bodyPr/>
          <a:lstStyle/>
          <a:p>
            <a:r>
              <a:rPr lang="en-US" b="1" smtClean="0"/>
              <a:t>Accidental Dignity</a:t>
            </a:r>
            <a:endParaRPr lang="en-US"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smtClean="0"/>
              <a:t>Other Important Concepts</a:t>
            </a:r>
            <a:endParaRPr lang="en-US" sz="4800"/>
          </a:p>
        </p:txBody>
      </p:sp>
      <p:sp>
        <p:nvSpPr>
          <p:cNvPr id="3" name="Content Placeholder 2"/>
          <p:cNvSpPr>
            <a:spLocks noGrp="1"/>
          </p:cNvSpPr>
          <p:nvPr>
            <p:ph idx="1"/>
          </p:nvPr>
        </p:nvSpPr>
        <p:spPr>
          <a:xfrm>
            <a:off x="1737360" y="1996441"/>
            <a:ext cx="5379720" cy="2575559"/>
          </a:xfrm>
        </p:spPr>
        <p:txBody>
          <a:bodyPr>
            <a:noAutofit/>
          </a:bodyPr>
          <a:lstStyle/>
          <a:p>
            <a:r>
              <a:rPr lang="en-US" sz="4400" smtClean="0"/>
              <a:t>Reception</a:t>
            </a:r>
          </a:p>
          <a:p>
            <a:r>
              <a:rPr lang="en-US" sz="4400" smtClean="0"/>
              <a:t>Almuten</a:t>
            </a:r>
          </a:p>
          <a:p>
            <a:r>
              <a:rPr lang="en-US" sz="4400" smtClean="0"/>
              <a:t>Peregrine</a:t>
            </a:r>
            <a:endParaRPr lang="en-US" sz="44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Accidental Dignity</a:t>
            </a:r>
          </a:p>
        </p:txBody>
      </p:sp>
      <p:sp>
        <p:nvSpPr>
          <p:cNvPr id="10243" name="Content Placeholder 2"/>
          <p:cNvSpPr>
            <a:spLocks noGrp="1"/>
          </p:cNvSpPr>
          <p:nvPr>
            <p:ph idx="1"/>
          </p:nvPr>
        </p:nvSpPr>
        <p:spPr>
          <a:xfrm>
            <a:off x="457200" y="1600200"/>
            <a:ext cx="8229600" cy="4998720"/>
          </a:xfrm>
        </p:spPr>
        <p:txBody>
          <a:bodyPr>
            <a:normAutofit/>
          </a:bodyPr>
          <a:lstStyle/>
          <a:p>
            <a:r>
              <a:rPr lang="en-US" sz="3000" smtClean="0"/>
              <a:t>The essential dignities we are studying </a:t>
            </a:r>
            <a:r>
              <a:rPr lang="en-US" sz="3000" dirty="0" smtClean="0"/>
              <a:t>are </a:t>
            </a:r>
            <a:r>
              <a:rPr lang="en-US" sz="3000" smtClean="0"/>
              <a:t>all defined by zodiac location.</a:t>
            </a:r>
            <a:endParaRPr lang="en-US" sz="3000" dirty="0" smtClean="0"/>
          </a:p>
          <a:p>
            <a:r>
              <a:rPr lang="en-US" sz="3000" smtClean="0"/>
              <a:t>There is another category, </a:t>
            </a:r>
            <a:r>
              <a:rPr lang="en-US" sz="3000" dirty="0" smtClean="0"/>
              <a:t>called </a:t>
            </a:r>
            <a:r>
              <a:rPr lang="en-US" sz="3000" smtClean="0"/>
              <a:t>Accidental dignities, that are other conditions affecting the ability </a:t>
            </a:r>
            <a:r>
              <a:rPr lang="en-US" sz="3000" dirty="0" smtClean="0"/>
              <a:t>of planet </a:t>
            </a:r>
            <a:r>
              <a:rPr lang="en-US" sz="3000" smtClean="0"/>
              <a:t>to perform.</a:t>
            </a:r>
            <a:endParaRPr lang="en-US" sz="3000" dirty="0" smtClean="0"/>
          </a:p>
          <a:p>
            <a:r>
              <a:rPr lang="en-US" sz="3000" smtClean="0"/>
              <a:t>Essential and accidental dignities need to be weighed together to determine the condition of a planet.</a:t>
            </a:r>
          </a:p>
          <a:p>
            <a:r>
              <a:rPr lang="en-US" sz="3000" smtClean="0"/>
              <a:t>We will consider the most used accidental dignities in the next pages.</a:t>
            </a:r>
            <a:endParaRPr lang="en-US" sz="3000" dirty="0" smtClean="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07402"/>
          </a:xfrm>
        </p:spPr>
        <p:txBody>
          <a:bodyPr>
            <a:normAutofit fontScale="90000"/>
          </a:bodyPr>
          <a:lstStyle/>
          <a:p>
            <a:pPr lvl="0">
              <a:buNone/>
            </a:pPr>
            <a:r>
              <a:rPr lang="en-US" sz="4800" smtClean="0"/>
              <a:t>Angularity</a:t>
            </a:r>
            <a:endParaRPr lang="en-US" sz="7200"/>
          </a:p>
        </p:txBody>
      </p:sp>
      <p:sp>
        <p:nvSpPr>
          <p:cNvPr id="3" name="Content Placeholder 2"/>
          <p:cNvSpPr>
            <a:spLocks noGrp="1"/>
          </p:cNvSpPr>
          <p:nvPr>
            <p:ph idx="1"/>
          </p:nvPr>
        </p:nvSpPr>
        <p:spPr>
          <a:xfrm>
            <a:off x="457200" y="1249680"/>
            <a:ext cx="8229600" cy="4998720"/>
          </a:xfrm>
        </p:spPr>
        <p:txBody>
          <a:bodyPr>
            <a:normAutofit lnSpcReduction="10000"/>
          </a:bodyPr>
          <a:lstStyle/>
          <a:p>
            <a:pPr lvl="0"/>
            <a:r>
              <a:rPr lang="en-US" sz="3000" smtClean="0"/>
              <a:t>Angularity may be the single most important measurement of strength in the tradition.</a:t>
            </a:r>
          </a:p>
          <a:p>
            <a:pPr lvl="0"/>
            <a:r>
              <a:rPr lang="en-US" sz="3000" smtClean="0"/>
              <a:t>The four angles of the chart, also called pivots or stakes, are the points of visibility and power.</a:t>
            </a:r>
          </a:p>
          <a:p>
            <a:pPr lvl="0"/>
            <a:r>
              <a:rPr lang="en-US" sz="3000" smtClean="0"/>
              <a:t>A planet near or in an angular house is strong.</a:t>
            </a:r>
          </a:p>
          <a:p>
            <a:pPr lvl="0"/>
            <a:r>
              <a:rPr lang="en-US" sz="3000" smtClean="0"/>
              <a:t>A planet in a succedent house is not as strong as angular.</a:t>
            </a:r>
          </a:p>
          <a:p>
            <a:pPr lvl="0"/>
            <a:r>
              <a:rPr lang="en-US" sz="3000" smtClean="0"/>
              <a:t>A planet in a cadent house is thought to be weak, hidden, weakening, turning inward. The word cadent means falling away.</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Good and Bad Houses</a:t>
            </a:r>
            <a:endParaRPr lang="en-US"/>
          </a:p>
        </p:txBody>
      </p:sp>
      <p:sp>
        <p:nvSpPr>
          <p:cNvPr id="3" name="Content Placeholder 2"/>
          <p:cNvSpPr>
            <a:spLocks noGrp="1"/>
          </p:cNvSpPr>
          <p:nvPr>
            <p:ph idx="1"/>
          </p:nvPr>
        </p:nvSpPr>
        <p:spPr>
          <a:xfrm>
            <a:off x="457200" y="1600200"/>
            <a:ext cx="8229600" cy="5029200"/>
          </a:xfrm>
        </p:spPr>
        <p:txBody>
          <a:bodyPr/>
          <a:lstStyle/>
          <a:p>
            <a:r>
              <a:rPr lang="en-US" dirty="0" smtClean="0"/>
              <a:t>In weighing house strength</a:t>
            </a:r>
            <a:r>
              <a:rPr lang="en-US" baseline="0" dirty="0" smtClean="0"/>
              <a:t> and favorableness, there is a division into good and bad houses.</a:t>
            </a:r>
          </a:p>
          <a:p>
            <a:r>
              <a:rPr lang="en-US" baseline="0" dirty="0" smtClean="0"/>
              <a:t>Houses 1, 10, 4, 5 and 11 are considered fortunate or good houses.</a:t>
            </a:r>
          </a:p>
          <a:p>
            <a:r>
              <a:rPr lang="en-US" baseline="0" dirty="0" smtClean="0"/>
              <a:t>Houses 6, 8 and 12 are considered unfortunate or bad houses. All 3 are averse the ascendant.</a:t>
            </a:r>
          </a:p>
          <a:p>
            <a:r>
              <a:rPr lang="en-US" dirty="0" smtClean="0"/>
              <a:t>Houses 2, 3, 7 and 9 are considered mixed, and can go either way.</a:t>
            </a:r>
            <a:endParaRPr 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7882"/>
          </a:xfrm>
        </p:spPr>
        <p:txBody>
          <a:bodyPr>
            <a:normAutofit/>
          </a:bodyPr>
          <a:lstStyle/>
          <a:p>
            <a:pPr lvl="0"/>
            <a:r>
              <a:rPr lang="en-US" sz="4800" smtClean="0"/>
              <a:t>Retrograde</a:t>
            </a:r>
            <a:endParaRPr lang="en-US" sz="7200"/>
          </a:p>
        </p:txBody>
      </p:sp>
      <p:sp>
        <p:nvSpPr>
          <p:cNvPr id="3" name="Content Placeholder 2"/>
          <p:cNvSpPr>
            <a:spLocks noGrp="1"/>
          </p:cNvSpPr>
          <p:nvPr>
            <p:ph idx="1"/>
          </p:nvPr>
        </p:nvSpPr>
        <p:spPr>
          <a:xfrm>
            <a:off x="457200" y="1325880"/>
            <a:ext cx="8229600" cy="5303520"/>
          </a:xfrm>
        </p:spPr>
        <p:txBody>
          <a:bodyPr/>
          <a:lstStyle/>
          <a:p>
            <a:pPr lvl="0"/>
            <a:r>
              <a:rPr lang="en-US" sz="3000" smtClean="0"/>
              <a:t> In a system that greatly values order and regularity, any planet that is moving against the usual order is suspect, and is a problem.</a:t>
            </a:r>
          </a:p>
          <a:p>
            <a:pPr lvl="0"/>
            <a:r>
              <a:rPr lang="en-US" sz="3000" smtClean="0"/>
              <a:t>That is what retrograde is - moving against the grain.</a:t>
            </a:r>
          </a:p>
          <a:p>
            <a:pPr lvl="0"/>
            <a:r>
              <a:rPr lang="en-US" sz="3000" smtClean="0"/>
              <a:t>Retrogradation traditionally hinders, impedes, slows down, delays, blocks, and weakens.</a:t>
            </a:r>
          </a:p>
          <a:p>
            <a:pPr lvl="0"/>
            <a:r>
              <a:rPr lang="en-US" sz="3000" smtClean="0"/>
              <a:t>Psychologically a retrograde period can also be a turning attention within.</a:t>
            </a:r>
          </a:p>
          <a:p>
            <a:pPr lvl="0"/>
            <a:r>
              <a:rPr lang="en-US" sz="3000" smtClean="0"/>
              <a:t>Retrograde can also mean rebellious.</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9322"/>
          </a:xfrm>
        </p:spPr>
        <p:txBody>
          <a:bodyPr/>
          <a:lstStyle/>
          <a:p>
            <a:r>
              <a:rPr lang="en-US" smtClean="0"/>
              <a:t>Combust, or Burnt</a:t>
            </a:r>
            <a:endParaRPr lang="en-US"/>
          </a:p>
        </p:txBody>
      </p:sp>
      <p:sp>
        <p:nvSpPr>
          <p:cNvPr id="3" name="Content Placeholder 2"/>
          <p:cNvSpPr>
            <a:spLocks noGrp="1"/>
          </p:cNvSpPr>
          <p:nvPr>
            <p:ph idx="1"/>
          </p:nvPr>
        </p:nvSpPr>
        <p:spPr>
          <a:xfrm>
            <a:off x="457200" y="1325880"/>
            <a:ext cx="8229600" cy="5333999"/>
          </a:xfrm>
        </p:spPr>
        <p:txBody>
          <a:bodyPr>
            <a:normAutofit lnSpcReduction="10000"/>
          </a:bodyPr>
          <a:lstStyle/>
          <a:p>
            <a:r>
              <a:rPr lang="en-US" sz="2800" smtClean="0"/>
              <a:t>Being </a:t>
            </a:r>
            <a:r>
              <a:rPr lang="en-US" sz="2800" b="1" smtClean="0"/>
              <a:t>conjunct</a:t>
            </a:r>
            <a:r>
              <a:rPr lang="en-US" sz="2800" b="1" baseline="0" smtClean="0"/>
              <a:t> the Sun</a:t>
            </a:r>
            <a:r>
              <a:rPr lang="en-US" sz="2800" baseline="0" smtClean="0"/>
              <a:t> - either under the Sun's Beam's, or Combust if very close - is said to rob a planet of strength.</a:t>
            </a:r>
          </a:p>
          <a:p>
            <a:r>
              <a:rPr lang="en-US" sz="2800" smtClean="0"/>
              <a:t>If a planet is anywhere near the Sun, you can't see it - it gets completely overwhelmed by the brightness and hotness of the Sun's fire.</a:t>
            </a:r>
          </a:p>
          <a:p>
            <a:r>
              <a:rPr lang="en-US" sz="2800" baseline="0" smtClean="0"/>
              <a:t>A planet is combust if within 7 or 8 degrees of the Sun, and under</a:t>
            </a:r>
            <a:r>
              <a:rPr lang="en-US" sz="2800" smtClean="0"/>
              <a:t> the rays if within 15 degrees.</a:t>
            </a:r>
          </a:p>
          <a:p>
            <a:r>
              <a:rPr lang="en-US" sz="2800" baseline="0" smtClean="0"/>
              <a:t>Both conditions are much worse if the conjunction is applying, and not as bad if separating.</a:t>
            </a:r>
          </a:p>
          <a:p>
            <a:r>
              <a:rPr lang="en-US" sz="2800" smtClean="0"/>
              <a:t>A planet conjunct the Sun (15' to 1</a:t>
            </a:r>
            <a:r>
              <a:rPr lang="en-US" sz="2800" baseline="30000" smtClean="0"/>
              <a:t>o</a:t>
            </a:r>
            <a:r>
              <a:rPr lang="en-US" sz="2800" smtClean="0"/>
              <a:t>) is </a:t>
            </a:r>
            <a:r>
              <a:rPr lang="en-US" sz="2800" b="1" smtClean="0"/>
              <a:t>Cazimi,</a:t>
            </a:r>
            <a:r>
              <a:rPr lang="en-US" sz="2800" smtClean="0"/>
              <a:t> and is greatly strengthened.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229600" cy="929322"/>
          </a:xfrm>
        </p:spPr>
        <p:txBody>
          <a:bodyPr/>
          <a:lstStyle/>
          <a:p>
            <a:r>
              <a:rPr lang="en-US" smtClean="0"/>
              <a:t>The North and South Node</a:t>
            </a:r>
            <a:endParaRPr lang="en-US"/>
          </a:p>
        </p:txBody>
      </p:sp>
      <p:sp>
        <p:nvSpPr>
          <p:cNvPr id="3" name="Content Placeholder 2"/>
          <p:cNvSpPr>
            <a:spLocks noGrp="1"/>
          </p:cNvSpPr>
          <p:nvPr>
            <p:ph idx="1"/>
          </p:nvPr>
        </p:nvSpPr>
        <p:spPr>
          <a:xfrm>
            <a:off x="457200" y="1234440"/>
            <a:ext cx="8229600" cy="5318760"/>
          </a:xfrm>
        </p:spPr>
        <p:txBody>
          <a:bodyPr/>
          <a:lstStyle/>
          <a:p>
            <a:r>
              <a:rPr lang="en-US" sz="3000" baseline="0" smtClean="0"/>
              <a:t>The </a:t>
            </a:r>
            <a:r>
              <a:rPr lang="en-US" sz="3000" b="1" baseline="0" smtClean="0"/>
              <a:t>North Node</a:t>
            </a:r>
            <a:r>
              <a:rPr lang="en-US" sz="3000" baseline="0" smtClean="0"/>
              <a:t> traditionally was viewed as a benefic, similar to the planet Jupiter. The North Node magnifies</a:t>
            </a:r>
            <a:r>
              <a:rPr lang="en-US" sz="3000" smtClean="0"/>
              <a:t> or increases the effect of any planet near it.</a:t>
            </a:r>
            <a:endParaRPr lang="en-US" sz="3000" baseline="0" smtClean="0"/>
          </a:p>
          <a:p>
            <a:r>
              <a:rPr lang="en-US" sz="3000" smtClean="0"/>
              <a:t>Conversely, the</a:t>
            </a:r>
            <a:r>
              <a:rPr lang="en-US" sz="3000" baseline="0" smtClean="0"/>
              <a:t> </a:t>
            </a:r>
            <a:r>
              <a:rPr lang="en-US" sz="3000" b="1" baseline="0" smtClean="0"/>
              <a:t>South Node </a:t>
            </a:r>
            <a:r>
              <a:rPr lang="en-US" sz="3000" baseline="0" smtClean="0"/>
              <a:t>was viewed as malefic, of the</a:t>
            </a:r>
            <a:r>
              <a:rPr lang="en-US" sz="3000" smtClean="0"/>
              <a:t> nature of Saturn. The South Node traditionally diminishes, decreases or sucks the life out of any planet near it.</a:t>
            </a:r>
          </a:p>
          <a:p>
            <a:r>
              <a:rPr lang="en-US" sz="3000" smtClean="0"/>
              <a:t>For the Moon it is considered unfortunate to be near either Node, since that is where the Moon could experience an eclipse.</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Speed</a:t>
            </a:r>
            <a:endParaRPr lang="en-US"/>
          </a:p>
        </p:txBody>
      </p:sp>
      <p:sp>
        <p:nvSpPr>
          <p:cNvPr id="3" name="Content Placeholder 2"/>
          <p:cNvSpPr>
            <a:spLocks noGrp="1"/>
          </p:cNvSpPr>
          <p:nvPr>
            <p:ph idx="1"/>
          </p:nvPr>
        </p:nvSpPr>
        <p:spPr>
          <a:xfrm>
            <a:off x="457200" y="1600200"/>
            <a:ext cx="4233333" cy="4072467"/>
          </a:xfrm>
        </p:spPr>
        <p:txBody>
          <a:bodyPr>
            <a:noAutofit/>
          </a:bodyPr>
          <a:lstStyle/>
          <a:p>
            <a:r>
              <a:rPr lang="en-US" sz="2300" smtClean="0"/>
              <a:t>Planets have an average motion in their</a:t>
            </a:r>
            <a:r>
              <a:rPr lang="en-US" sz="2300" baseline="0" smtClean="0"/>
              <a:t> daily movement.</a:t>
            </a:r>
          </a:p>
          <a:p>
            <a:r>
              <a:rPr lang="en-US" sz="2300" baseline="0" smtClean="0"/>
              <a:t>A planet moving fast is considered to be strengthened.</a:t>
            </a:r>
          </a:p>
          <a:p>
            <a:r>
              <a:rPr lang="en-US" sz="2300" baseline="0" smtClean="0"/>
              <a:t>A planet moving slowly is weakened, or doesn't act as quickly.</a:t>
            </a:r>
          </a:p>
          <a:p>
            <a:r>
              <a:rPr lang="en-US" sz="2300" baseline="0" smtClean="0"/>
              <a:t>This is a minor consideration.</a:t>
            </a:r>
          </a:p>
          <a:p>
            <a:endParaRPr lang="en-US" sz="2300" i="1" baseline="0" smtClean="0"/>
          </a:p>
        </p:txBody>
      </p:sp>
      <p:sp>
        <p:nvSpPr>
          <p:cNvPr id="4" name="TextBox 3"/>
          <p:cNvSpPr txBox="1"/>
          <p:nvPr/>
        </p:nvSpPr>
        <p:spPr>
          <a:xfrm>
            <a:off x="4876799" y="1625602"/>
            <a:ext cx="3996267" cy="4622800"/>
          </a:xfrm>
          <a:prstGeom prst="rect">
            <a:avLst/>
          </a:prstGeom>
          <a:solidFill>
            <a:schemeClr val="accent5">
              <a:lumMod val="20000"/>
              <a:lumOff val="80000"/>
            </a:schemeClr>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oAutofit/>
          </a:bodyPr>
          <a:lstStyle/>
          <a:p>
            <a:pPr marL="342900" indent="-342900">
              <a:spcBef>
                <a:spcPct val="20000"/>
              </a:spcBef>
              <a:buFont typeface="Arial" pitchFamily="34" charset="0"/>
              <a:buChar char="•"/>
            </a:pPr>
            <a:r>
              <a:rPr lang="en-US" sz="2300" b="1" smtClean="0"/>
              <a:t>Moon          	13d 10m 36s </a:t>
            </a:r>
          </a:p>
          <a:p>
            <a:pPr marL="342900" indent="-342900">
              <a:spcBef>
                <a:spcPct val="20000"/>
              </a:spcBef>
              <a:buFont typeface="Arial" pitchFamily="34" charset="0"/>
              <a:buChar char="•"/>
            </a:pPr>
            <a:r>
              <a:rPr lang="en-US" sz="2300" b="1" smtClean="0"/>
              <a:t>Sun              	0d 59m 08s</a:t>
            </a:r>
          </a:p>
          <a:p>
            <a:pPr marL="342900" indent="-342900">
              <a:spcBef>
                <a:spcPct val="20000"/>
              </a:spcBef>
              <a:buFont typeface="Arial" pitchFamily="34" charset="0"/>
              <a:buChar char="•"/>
            </a:pPr>
            <a:r>
              <a:rPr lang="en-US" sz="2300" b="1" smtClean="0"/>
              <a:t>Mercury  	0d 59m 08s (same as the Sun) </a:t>
            </a:r>
          </a:p>
          <a:p>
            <a:pPr marL="342900" indent="-342900">
              <a:spcBef>
                <a:spcPct val="20000"/>
              </a:spcBef>
              <a:buFont typeface="Arial" pitchFamily="34" charset="0"/>
              <a:buChar char="•"/>
            </a:pPr>
            <a:r>
              <a:rPr lang="en-US" sz="2300" b="1" smtClean="0"/>
              <a:t>Venus           	0d 59m 08s (same as the Sun)</a:t>
            </a:r>
          </a:p>
          <a:p>
            <a:pPr marL="342900" indent="-342900">
              <a:spcBef>
                <a:spcPct val="20000"/>
              </a:spcBef>
              <a:buFont typeface="Arial" pitchFamily="34" charset="0"/>
              <a:buChar char="•"/>
            </a:pPr>
            <a:r>
              <a:rPr lang="en-US" sz="2300" b="1" smtClean="0"/>
              <a:t>Mars             	0d 31m 27s </a:t>
            </a:r>
          </a:p>
          <a:p>
            <a:pPr marL="342900" indent="-342900">
              <a:spcBef>
                <a:spcPct val="20000"/>
              </a:spcBef>
              <a:buFont typeface="Arial" pitchFamily="34" charset="0"/>
              <a:buChar char="•"/>
            </a:pPr>
            <a:r>
              <a:rPr lang="en-US" sz="2300" b="1" smtClean="0"/>
              <a:t>Jupiter          0d 4m 59s </a:t>
            </a:r>
          </a:p>
          <a:p>
            <a:pPr marL="342900" indent="-342900">
              <a:spcBef>
                <a:spcPct val="20000"/>
              </a:spcBef>
              <a:buFont typeface="Arial" pitchFamily="34" charset="0"/>
              <a:buChar char="•"/>
            </a:pPr>
            <a:r>
              <a:rPr lang="en-US" sz="2300" b="1" smtClean="0"/>
              <a:t>Saturn          	0d 2m 1s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22642"/>
          </a:xfrm>
        </p:spPr>
        <p:txBody>
          <a:bodyPr/>
          <a:lstStyle/>
          <a:p>
            <a:r>
              <a:rPr lang="en-US" smtClean="0"/>
              <a:t>Oriental and Occidental</a:t>
            </a:r>
            <a:endParaRPr lang="en-US"/>
          </a:p>
        </p:txBody>
      </p:sp>
      <p:sp>
        <p:nvSpPr>
          <p:cNvPr id="3" name="Content Placeholder 2"/>
          <p:cNvSpPr>
            <a:spLocks noGrp="1"/>
          </p:cNvSpPr>
          <p:nvPr>
            <p:ph idx="1"/>
          </p:nvPr>
        </p:nvSpPr>
        <p:spPr>
          <a:xfrm>
            <a:off x="457200" y="1280160"/>
            <a:ext cx="8229600" cy="5349240"/>
          </a:xfrm>
        </p:spPr>
        <p:txBody>
          <a:bodyPr/>
          <a:lstStyle/>
          <a:p>
            <a:r>
              <a:rPr lang="en-US" dirty="0" smtClean="0"/>
              <a:t>A planet is oriental if it rises before the Sun, at an earlier zodiac degree. A planet at a later zodiac degree is called occidental.</a:t>
            </a:r>
          </a:p>
          <a:p>
            <a:r>
              <a:rPr lang="en-US" dirty="0" smtClean="0"/>
              <a:t>The outer planets, Mars, Jupiter and Saturn, are all moving away from the Sun when they are oriental, and this strengthens them.</a:t>
            </a:r>
          </a:p>
          <a:p>
            <a:r>
              <a:rPr lang="en-US" dirty="0" smtClean="0"/>
              <a:t>For the inner planets, Venus, Mercury and Moon, they are moving away from the Sun when occidental, and this strengthens them.</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2410"/>
            <a:ext cx="8229600" cy="831491"/>
          </a:xfrm>
        </p:spPr>
        <p:txBody>
          <a:bodyPr/>
          <a:lstStyle/>
          <a:p>
            <a:r>
              <a:rPr lang="en-US" dirty="0" smtClean="0"/>
              <a:t>Oriental</a:t>
            </a:r>
            <a:r>
              <a:rPr lang="en-US" baseline="0" dirty="0" smtClean="0"/>
              <a:t> / Occidental</a:t>
            </a:r>
            <a:endParaRPr lang="en-US" dirty="0"/>
          </a:p>
        </p:txBody>
      </p:sp>
      <p:pic>
        <p:nvPicPr>
          <p:cNvPr id="4" name="Picture 3" descr="Charlie Obert Plain.jpg"/>
          <p:cNvPicPr>
            <a:picLocks noChangeAspect="1"/>
          </p:cNvPicPr>
          <p:nvPr/>
        </p:nvPicPr>
        <p:blipFill>
          <a:blip r:embed="rId2"/>
          <a:stretch>
            <a:fillRect/>
          </a:stretch>
        </p:blipFill>
        <p:spPr>
          <a:xfrm>
            <a:off x="3122495" y="1039152"/>
            <a:ext cx="5953354" cy="5715610"/>
          </a:xfrm>
          <a:prstGeom prst="rect">
            <a:avLst/>
          </a:prstGeom>
        </p:spPr>
      </p:pic>
      <p:sp>
        <p:nvSpPr>
          <p:cNvPr id="5" name="Content Placeholder 4"/>
          <p:cNvSpPr>
            <a:spLocks noGrp="1"/>
          </p:cNvSpPr>
          <p:nvPr>
            <p:ph idx="1"/>
          </p:nvPr>
        </p:nvSpPr>
        <p:spPr>
          <a:xfrm>
            <a:off x="220133" y="1210733"/>
            <a:ext cx="2743200" cy="4072467"/>
          </a:xfrm>
        </p:spPr>
        <p:txBody>
          <a:bodyPr>
            <a:normAutofit/>
          </a:bodyPr>
          <a:lstStyle/>
          <a:p>
            <a:r>
              <a:rPr lang="en-US" sz="3000" smtClean="0"/>
              <a:t>Venus</a:t>
            </a:r>
            <a:r>
              <a:rPr lang="en-US" sz="3000" baseline="0" smtClean="0"/>
              <a:t> rises before the Sun and is Oriental.</a:t>
            </a:r>
          </a:p>
          <a:p>
            <a:r>
              <a:rPr lang="en-US" sz="3000" baseline="0" smtClean="0"/>
              <a:t>Mercury rises after the Sun and is Occidental.</a:t>
            </a:r>
            <a:endParaRPr lang="en-US" sz="300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Phase</a:t>
            </a:r>
            <a:r>
              <a:rPr lang="en-US" baseline="0" smtClean="0"/>
              <a:t> of the Moon</a:t>
            </a:r>
            <a:endParaRPr lang="en-US"/>
          </a:p>
        </p:txBody>
      </p:sp>
      <p:sp>
        <p:nvSpPr>
          <p:cNvPr id="3" name="Content Placeholder 2"/>
          <p:cNvSpPr>
            <a:spLocks noGrp="1"/>
          </p:cNvSpPr>
          <p:nvPr>
            <p:ph idx="1"/>
          </p:nvPr>
        </p:nvSpPr>
        <p:spPr>
          <a:xfrm>
            <a:off x="457200" y="1996441"/>
            <a:ext cx="8229600" cy="2926080"/>
          </a:xfrm>
        </p:spPr>
        <p:txBody>
          <a:bodyPr/>
          <a:lstStyle/>
          <a:p>
            <a:r>
              <a:rPr lang="en-US" smtClean="0"/>
              <a:t>In traditional dignity</a:t>
            </a:r>
            <a:r>
              <a:rPr lang="en-US" baseline="0" smtClean="0"/>
              <a:t> systems, the Moon is considered stronger when it is waxing, increasing in strength.</a:t>
            </a:r>
          </a:p>
          <a:p>
            <a:r>
              <a:rPr lang="en-US" baseline="0" smtClean="0"/>
              <a:t>The Moon when it is waning is decreasing in strength, and this is considered a debility.</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478598"/>
            <a:ext cx="5821680" cy="1143000"/>
          </a:xfrm>
        </p:spPr>
        <p:txBody>
          <a:bodyPr/>
          <a:lstStyle/>
          <a:p>
            <a:r>
              <a:rPr lang="en-US" smtClean="0"/>
              <a:t>Reception</a:t>
            </a:r>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Aspects with other planets</a:t>
            </a:r>
            <a:endParaRPr lang="en-US"/>
          </a:p>
        </p:txBody>
      </p:sp>
      <p:sp>
        <p:nvSpPr>
          <p:cNvPr id="3" name="Content Placeholder 2"/>
          <p:cNvSpPr>
            <a:spLocks noGrp="1"/>
          </p:cNvSpPr>
          <p:nvPr>
            <p:ph idx="1"/>
          </p:nvPr>
        </p:nvSpPr>
        <p:spPr>
          <a:xfrm>
            <a:off x="457200" y="1600200"/>
            <a:ext cx="8229600" cy="4998720"/>
          </a:xfrm>
        </p:spPr>
        <p:txBody>
          <a:bodyPr/>
          <a:lstStyle/>
          <a:p>
            <a:r>
              <a:rPr lang="en-US" smtClean="0"/>
              <a:t>Planets are strengthened or weakened by their aspects with other planets.</a:t>
            </a:r>
          </a:p>
          <a:p>
            <a:r>
              <a:rPr lang="en-US" smtClean="0"/>
              <a:t>A planet in hard aspect or conjunct a malefic is considered to be harmed, weakened.</a:t>
            </a:r>
          </a:p>
          <a:p>
            <a:r>
              <a:rPr lang="en-US" smtClean="0"/>
              <a:t>A planet in smooth aspect or conjunct a benefic is considered to be benefited and strengthened.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Fixed Stars</a:t>
            </a:r>
            <a:endParaRPr lang="en-US"/>
          </a:p>
        </p:txBody>
      </p:sp>
      <p:sp>
        <p:nvSpPr>
          <p:cNvPr id="3" name="Content Placeholder 2"/>
          <p:cNvSpPr>
            <a:spLocks noGrp="1"/>
          </p:cNvSpPr>
          <p:nvPr>
            <p:ph idx="1"/>
          </p:nvPr>
        </p:nvSpPr>
        <p:spPr>
          <a:xfrm>
            <a:off x="1280160" y="1600201"/>
            <a:ext cx="6568440" cy="4377266"/>
          </a:xfrm>
        </p:spPr>
        <p:txBody>
          <a:bodyPr/>
          <a:lstStyle/>
          <a:p>
            <a:r>
              <a:rPr lang="en-US" smtClean="0"/>
              <a:t>Conjunctions with major fixed</a:t>
            </a:r>
            <a:r>
              <a:rPr lang="en-US" baseline="0" smtClean="0"/>
              <a:t> stars were considered to have an important effect, depending on the nature of the star.</a:t>
            </a:r>
          </a:p>
          <a:p>
            <a:r>
              <a:rPr lang="en-US" smtClean="0"/>
              <a:t>Note that, following William Lilly, I allow up to 5</a:t>
            </a:r>
            <a:r>
              <a:rPr lang="en-US" baseline="30000" smtClean="0"/>
              <a:t>o</a:t>
            </a:r>
            <a:r>
              <a:rPr lang="en-US" smtClean="0"/>
              <a:t> orb.</a:t>
            </a:r>
            <a:endParaRPr lang="en-US" baseline="0" smtClean="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Essential vs Accidental Dignity</a:t>
            </a:r>
            <a:endParaRPr lang="en-US"/>
          </a:p>
        </p:txBody>
      </p:sp>
      <p:sp>
        <p:nvSpPr>
          <p:cNvPr id="3" name="Content Placeholder 2"/>
          <p:cNvSpPr>
            <a:spLocks noGrp="1"/>
          </p:cNvSpPr>
          <p:nvPr>
            <p:ph idx="1"/>
          </p:nvPr>
        </p:nvSpPr>
        <p:spPr>
          <a:xfrm>
            <a:off x="457200" y="1600200"/>
            <a:ext cx="8229600" cy="4876800"/>
          </a:xfrm>
        </p:spPr>
        <p:txBody>
          <a:bodyPr/>
          <a:lstStyle/>
          <a:p>
            <a:r>
              <a:rPr lang="en-US" smtClean="0"/>
              <a:t>As a very general rule, Essential Dignity is a measure</a:t>
            </a:r>
            <a:r>
              <a:rPr lang="en-US" baseline="0" smtClean="0"/>
              <a:t> of the quality or condition of the planet.</a:t>
            </a:r>
          </a:p>
          <a:p>
            <a:r>
              <a:rPr lang="en-US" baseline="0" smtClean="0"/>
              <a:t>As a general rule, Accidental Dignity is a measure of the prominence and activity</a:t>
            </a:r>
            <a:r>
              <a:rPr lang="en-US" smtClean="0"/>
              <a:t> of a planet, its opportunity to act in the world.</a:t>
            </a:r>
          </a:p>
          <a:p>
            <a:r>
              <a:rPr lang="en-US" smtClean="0"/>
              <a:t>This is an oversimplification - in a later section we will look at how the actual situation is more complex.</a:t>
            </a:r>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b="1" dirty="0" smtClean="0"/>
              <a:t>Putting the System Together</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smtClean="0"/>
              <a:t>Origins</a:t>
            </a:r>
          </a:p>
        </p:txBody>
      </p:sp>
      <p:sp>
        <p:nvSpPr>
          <p:cNvPr id="3075" name="Content Placeholder 2"/>
          <p:cNvSpPr>
            <a:spLocks noGrp="1"/>
          </p:cNvSpPr>
          <p:nvPr>
            <p:ph idx="1"/>
          </p:nvPr>
        </p:nvSpPr>
        <p:spPr>
          <a:xfrm>
            <a:off x="457200" y="1600200"/>
            <a:ext cx="8229600" cy="4846320"/>
          </a:xfrm>
        </p:spPr>
        <p:txBody>
          <a:bodyPr/>
          <a:lstStyle/>
          <a:p>
            <a:r>
              <a:rPr lang="en-US" dirty="0" smtClean="0"/>
              <a:t>As we have seen, originally the 5 dignities were not a single tightly knit </a:t>
            </a:r>
            <a:r>
              <a:rPr lang="en-US" smtClean="0"/>
              <a:t>system. They </a:t>
            </a:r>
            <a:r>
              <a:rPr lang="en-US" dirty="0" smtClean="0"/>
              <a:t>were probably each used separately</a:t>
            </a:r>
            <a:r>
              <a:rPr lang="en-US" smtClean="0"/>
              <a:t>. </a:t>
            </a:r>
            <a:endParaRPr lang="en-US" dirty="0" smtClean="0"/>
          </a:p>
          <a:p>
            <a:r>
              <a:rPr lang="en-US" dirty="0" smtClean="0"/>
              <a:t>The 5 essential </a:t>
            </a:r>
            <a:r>
              <a:rPr lang="en-US" smtClean="0"/>
              <a:t>dignities were combined and developed </a:t>
            </a:r>
            <a:r>
              <a:rPr lang="en-US" dirty="0" smtClean="0"/>
              <a:t>into a ranked </a:t>
            </a:r>
            <a:r>
              <a:rPr lang="en-US" smtClean="0"/>
              <a:t>system.</a:t>
            </a:r>
          </a:p>
          <a:p>
            <a:r>
              <a:rPr lang="en-US" smtClean="0"/>
              <a:t>The combination of essential and accidental dignities were used to show the strength or weakness of a planet, and how helpful or harmful its action would be.</a:t>
            </a:r>
            <a:endParaRPr lang="en-US" dirty="0" smtClean="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dirty="0" smtClean="0"/>
              <a:t>Descriptions of the Dignities</a:t>
            </a:r>
          </a:p>
        </p:txBody>
      </p:sp>
      <p:sp>
        <p:nvSpPr>
          <p:cNvPr id="6147" name="Content Placeholder 2"/>
          <p:cNvSpPr>
            <a:spLocks noGrp="1"/>
          </p:cNvSpPr>
          <p:nvPr>
            <p:ph idx="1"/>
          </p:nvPr>
        </p:nvSpPr>
        <p:spPr>
          <a:xfrm>
            <a:off x="761999" y="2072640"/>
            <a:ext cx="7674077" cy="3078480"/>
          </a:xfrm>
        </p:spPr>
        <p:txBody>
          <a:bodyPr/>
          <a:lstStyle/>
          <a:p>
            <a:r>
              <a:rPr lang="en-US" sz="2800" dirty="0" smtClean="0"/>
              <a:t>By the late Arabic and early European period, the descriptions of the different levels of dignity mostly relate to levels of power or responsibility.</a:t>
            </a:r>
          </a:p>
          <a:p>
            <a:r>
              <a:rPr lang="en-US" sz="2800" dirty="0" smtClean="0"/>
              <a:t>The descriptions have gotten vaguer and less concrete in usage than was the case</a:t>
            </a:r>
            <a:r>
              <a:rPr lang="en-US" sz="2800" baseline="0" dirty="0" smtClean="0"/>
              <a:t> in the earlier Hellenistic practice.</a:t>
            </a: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50838"/>
            <a:ext cx="8229600" cy="1173162"/>
          </a:xfrm>
        </p:spPr>
        <p:txBody>
          <a:bodyPr>
            <a:normAutofit fontScale="90000"/>
          </a:bodyPr>
          <a:lstStyle/>
          <a:p>
            <a:r>
              <a:rPr lang="en-US" dirty="0" smtClean="0"/>
              <a:t>The Dignities in </a:t>
            </a:r>
            <a:r>
              <a:rPr lang="en-US" dirty="0" err="1" smtClean="0"/>
              <a:t>Ibn</a:t>
            </a:r>
            <a:r>
              <a:rPr lang="en-US" dirty="0" smtClean="0"/>
              <a:t> Ezra</a:t>
            </a:r>
            <a:br>
              <a:rPr lang="en-US" dirty="0" smtClean="0"/>
            </a:br>
            <a:r>
              <a:rPr lang="en-US" sz="3200" dirty="0" smtClean="0"/>
              <a:t>(the order matches Al-</a:t>
            </a:r>
            <a:r>
              <a:rPr lang="en-US" sz="3200" dirty="0" err="1" smtClean="0"/>
              <a:t>Biruni</a:t>
            </a:r>
            <a:r>
              <a:rPr lang="en-US" sz="3200" dirty="0" smtClean="0"/>
              <a:t>)</a:t>
            </a:r>
            <a:endParaRPr lang="en-US" dirty="0"/>
          </a:p>
        </p:txBody>
      </p:sp>
      <p:sp>
        <p:nvSpPr>
          <p:cNvPr id="3" name="Content Placeholder 2"/>
          <p:cNvSpPr>
            <a:spLocks noGrp="1"/>
          </p:cNvSpPr>
          <p:nvPr>
            <p:ph idx="1"/>
          </p:nvPr>
        </p:nvSpPr>
        <p:spPr>
          <a:xfrm>
            <a:off x="457200" y="1828800"/>
            <a:ext cx="8229600" cy="4724400"/>
          </a:xfrm>
          <a:solidFill>
            <a:schemeClr val="accent5">
              <a:lumMod val="20000"/>
              <a:lumOff val="80000"/>
            </a:schemeClr>
          </a:solidFill>
        </p:spPr>
        <p:txBody>
          <a:bodyPr/>
          <a:lstStyle/>
          <a:p>
            <a:r>
              <a:rPr lang="en-US" sz="2800" dirty="0" smtClean="0"/>
              <a:t>When a planet is in its </a:t>
            </a:r>
            <a:r>
              <a:rPr lang="en-US" sz="2800" b="1" dirty="0" smtClean="0"/>
              <a:t>domicile</a:t>
            </a:r>
            <a:r>
              <a:rPr lang="en-US" sz="2800" dirty="0" smtClean="0"/>
              <a:t>, it is like a person in his home.</a:t>
            </a:r>
          </a:p>
          <a:p>
            <a:r>
              <a:rPr lang="en-US" sz="2800" dirty="0" smtClean="0"/>
              <a:t>A planet</a:t>
            </a:r>
            <a:r>
              <a:rPr lang="en-US" sz="2800" baseline="0" dirty="0" smtClean="0"/>
              <a:t> in its </a:t>
            </a:r>
            <a:r>
              <a:rPr lang="en-US" sz="2800" b="1" baseline="0" dirty="0" smtClean="0"/>
              <a:t>exaltation</a:t>
            </a:r>
            <a:r>
              <a:rPr lang="en-US" sz="2800" baseline="0" dirty="0" smtClean="0"/>
              <a:t> is like a person at its greatest rank.</a:t>
            </a:r>
          </a:p>
          <a:p>
            <a:r>
              <a:rPr lang="en-US" sz="2800" baseline="0" dirty="0" smtClean="0"/>
              <a:t>A planet in its </a:t>
            </a:r>
            <a:r>
              <a:rPr lang="en-US" sz="2800" b="1" baseline="0" dirty="0" smtClean="0"/>
              <a:t>bound</a:t>
            </a:r>
            <a:r>
              <a:rPr lang="en-US" sz="2800" baseline="0" dirty="0" smtClean="0"/>
              <a:t> is like a person in his residence or seat.</a:t>
            </a:r>
          </a:p>
          <a:p>
            <a:r>
              <a:rPr lang="en-US" sz="2800" baseline="0" dirty="0" smtClean="0"/>
              <a:t>A planet in its </a:t>
            </a:r>
            <a:r>
              <a:rPr lang="en-US" sz="2800" b="1" baseline="0" dirty="0" smtClean="0"/>
              <a:t>triplicity</a:t>
            </a:r>
            <a:r>
              <a:rPr lang="en-US" sz="2800" baseline="0" dirty="0" smtClean="0"/>
              <a:t> is like a person with his relatives.</a:t>
            </a:r>
          </a:p>
          <a:p>
            <a:r>
              <a:rPr lang="en-US" sz="2800" baseline="0" dirty="0" smtClean="0"/>
              <a:t>A planet in its </a:t>
            </a:r>
            <a:r>
              <a:rPr lang="en-US" sz="2800" b="1" baseline="0" dirty="0" smtClean="0"/>
              <a:t>face</a:t>
            </a:r>
            <a:r>
              <a:rPr lang="en-US" sz="2800" baseline="0" dirty="0" smtClean="0"/>
              <a:t> is like a person with fine ornaments and clothing.</a:t>
            </a:r>
            <a:endParaRPr lang="en-US" sz="2800"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75042"/>
          </a:xfrm>
        </p:spPr>
        <p:txBody>
          <a:bodyPr/>
          <a:lstStyle/>
          <a:p>
            <a:r>
              <a:rPr lang="en-US" smtClean="0"/>
              <a:t>From </a:t>
            </a:r>
            <a:r>
              <a:rPr lang="en-US" dirty="0" err="1" smtClean="0"/>
              <a:t>Bonatti</a:t>
            </a:r>
            <a:endParaRPr lang="en-US" dirty="0"/>
          </a:p>
        </p:txBody>
      </p:sp>
      <p:sp>
        <p:nvSpPr>
          <p:cNvPr id="3" name="Content Placeholder 2"/>
          <p:cNvSpPr>
            <a:spLocks noGrp="1"/>
          </p:cNvSpPr>
          <p:nvPr>
            <p:ph idx="1"/>
          </p:nvPr>
        </p:nvSpPr>
        <p:spPr/>
        <p:txBody>
          <a:bodyPr/>
          <a:lstStyle/>
          <a:p>
            <a:r>
              <a:rPr lang="en-US" sz="2800" i="1" dirty="0" smtClean="0"/>
              <a:t>Look to see if a malefic planet</a:t>
            </a:r>
            <a:r>
              <a:rPr lang="en-US" sz="2800" i="1" baseline="0" dirty="0" smtClean="0"/>
              <a:t> were the </a:t>
            </a:r>
            <a:r>
              <a:rPr lang="en-US" sz="2800" i="1" baseline="0" dirty="0" err="1" smtClean="0"/>
              <a:t>significator</a:t>
            </a:r>
            <a:r>
              <a:rPr lang="en-US" sz="2800" i="1" baseline="0" dirty="0" smtClean="0"/>
              <a:t> of some matter or some beginning, and and he were in his domicile or exaltation or bound, or triplicity,</a:t>
            </a:r>
            <a:r>
              <a:rPr lang="en-US" sz="2800" i="1" dirty="0" smtClean="0"/>
              <a:t> and in the angles or </a:t>
            </a:r>
            <a:r>
              <a:rPr lang="en-US" sz="2800" i="1" dirty="0" err="1" smtClean="0"/>
              <a:t>succedents</a:t>
            </a:r>
            <a:r>
              <a:rPr lang="en-US" sz="2800" i="1" dirty="0" smtClean="0"/>
              <a:t>: because then he is said to be strong like a benefic</a:t>
            </a:r>
            <a:r>
              <a:rPr lang="en-US" sz="2800" dirty="0" smtClean="0"/>
              <a:t>.</a:t>
            </a:r>
          </a:p>
          <a:p>
            <a:r>
              <a:rPr lang="en-US" sz="2800" dirty="0" smtClean="0"/>
              <a:t>Note that face is omitted; that any of the other 4 </a:t>
            </a:r>
            <a:r>
              <a:rPr lang="en-US" sz="2800" dirty="0" err="1" smtClean="0"/>
              <a:t>diginities</a:t>
            </a:r>
            <a:r>
              <a:rPr lang="en-US" sz="2800" dirty="0" smtClean="0"/>
              <a:t> suffices by itself; and that these essential dignities are grouped in with the accidental dignity of angularity by house placement.</a:t>
            </a:r>
            <a:endParaRPr lang="en-US" sz="28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smtClean="0"/>
              <a:t>Weighing and Combining</a:t>
            </a:r>
          </a:p>
        </p:txBody>
      </p:sp>
      <p:sp>
        <p:nvSpPr>
          <p:cNvPr id="4099" name="Content Placeholder 2"/>
          <p:cNvSpPr>
            <a:spLocks noGrp="1"/>
          </p:cNvSpPr>
          <p:nvPr>
            <p:ph idx="1"/>
          </p:nvPr>
        </p:nvSpPr>
        <p:spPr>
          <a:xfrm>
            <a:off x="457200" y="1600200"/>
            <a:ext cx="8229600" cy="4667865"/>
          </a:xfrm>
        </p:spPr>
        <p:txBody>
          <a:bodyPr>
            <a:normAutofit/>
          </a:bodyPr>
          <a:lstStyle/>
          <a:p>
            <a:r>
              <a:rPr lang="en-US" sz="3000" dirty="0" smtClean="0"/>
              <a:t>Originally there no clear sense of any of the dignities being stronger than the others.</a:t>
            </a:r>
          </a:p>
          <a:p>
            <a:r>
              <a:rPr lang="en-US" sz="3000" dirty="0" smtClean="0"/>
              <a:t>Some of the early Greek </a:t>
            </a:r>
            <a:r>
              <a:rPr lang="en-US" sz="3000" smtClean="0"/>
              <a:t>and Arabic texts </a:t>
            </a:r>
            <a:r>
              <a:rPr lang="en-US" sz="3000" dirty="0" smtClean="0"/>
              <a:t>refer to "rulership or triplicity or exaltation or term" without distinguishing strength.</a:t>
            </a:r>
          </a:p>
          <a:p>
            <a:r>
              <a:rPr lang="en-US" sz="3000" dirty="0" smtClean="0"/>
              <a:t>During the Persian and Arabic periods of traditional astrology, the different dignities were assigned different weights or levels of strength in a ranked system.</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40" y="228918"/>
            <a:ext cx="7452360" cy="1005522"/>
          </a:xfrm>
        </p:spPr>
        <p:txBody>
          <a:bodyPr/>
          <a:lstStyle/>
          <a:p>
            <a:r>
              <a:rPr lang="en-US" dirty="0" smtClean="0"/>
              <a:t>Relative</a:t>
            </a:r>
            <a:r>
              <a:rPr lang="en-US" baseline="0" dirty="0" smtClean="0"/>
              <a:t> Weighting</a:t>
            </a:r>
            <a:endParaRPr lang="en-US" dirty="0"/>
          </a:p>
        </p:txBody>
      </p:sp>
      <p:graphicFrame>
        <p:nvGraphicFramePr>
          <p:cNvPr id="4" name="Table 3"/>
          <p:cNvGraphicFramePr>
            <a:graphicFrameLocks noGrp="1"/>
          </p:cNvGraphicFramePr>
          <p:nvPr/>
        </p:nvGraphicFramePr>
        <p:xfrm>
          <a:off x="960121" y="1844040"/>
          <a:ext cx="3078479" cy="3200400"/>
        </p:xfrm>
        <a:graphic>
          <a:graphicData uri="http://schemas.openxmlformats.org/drawingml/2006/table">
            <a:tbl>
              <a:tblPr firstRow="1" bandRow="1">
                <a:tableStyleId>{5940675A-B579-460E-94D1-54222C63F5DA}</a:tableStyleId>
              </a:tblPr>
              <a:tblGrid>
                <a:gridCol w="1785236"/>
                <a:gridCol w="1293243"/>
              </a:tblGrid>
              <a:tr h="533400">
                <a:tc>
                  <a:txBody>
                    <a:bodyPr/>
                    <a:lstStyle/>
                    <a:p>
                      <a:pPr algn="r"/>
                      <a:r>
                        <a:rPr lang="en-US" sz="2800" b="1" smtClean="0"/>
                        <a:t>Dignity</a:t>
                      </a:r>
                      <a:endParaRPr lang="en-US" sz="2800" b="1" dirty="0"/>
                    </a:p>
                  </a:txBody>
                  <a:tcPr>
                    <a:solidFill>
                      <a:schemeClr val="accent5">
                        <a:lumMod val="20000"/>
                        <a:lumOff val="80000"/>
                        <a:alpha val="60000"/>
                      </a:schemeClr>
                    </a:solidFill>
                  </a:tcPr>
                </a:tc>
                <a:tc>
                  <a:txBody>
                    <a:bodyPr/>
                    <a:lstStyle/>
                    <a:p>
                      <a:pPr algn="ctr"/>
                      <a:r>
                        <a:rPr lang="en-US" sz="2800" b="1" smtClean="0"/>
                        <a:t>Score</a:t>
                      </a:r>
                      <a:endParaRPr lang="en-US" sz="2800" b="1"/>
                    </a:p>
                  </a:txBody>
                  <a:tcPr>
                    <a:solidFill>
                      <a:schemeClr val="accent5">
                        <a:lumMod val="20000"/>
                        <a:lumOff val="80000"/>
                        <a:alpha val="60000"/>
                      </a:schemeClr>
                    </a:solidFill>
                  </a:tcPr>
                </a:tc>
              </a:tr>
              <a:tr h="533400">
                <a:tc>
                  <a:txBody>
                    <a:bodyPr/>
                    <a:lstStyle/>
                    <a:p>
                      <a:pPr algn="r"/>
                      <a:r>
                        <a:rPr lang="en-US" sz="2800" b="1" smtClean="0"/>
                        <a:t>Rulership</a:t>
                      </a:r>
                      <a:endParaRPr lang="en-US" sz="2800" b="1"/>
                    </a:p>
                  </a:txBody>
                  <a:tcPr>
                    <a:solidFill>
                      <a:schemeClr val="accent5">
                        <a:lumMod val="20000"/>
                        <a:lumOff val="80000"/>
                        <a:alpha val="60000"/>
                      </a:schemeClr>
                    </a:solidFill>
                  </a:tcPr>
                </a:tc>
                <a:tc>
                  <a:txBody>
                    <a:bodyPr/>
                    <a:lstStyle/>
                    <a:p>
                      <a:pPr algn="ctr"/>
                      <a:r>
                        <a:rPr lang="en-US" sz="2800" smtClean="0"/>
                        <a:t>5</a:t>
                      </a:r>
                      <a:endParaRPr lang="en-US" sz="2800"/>
                    </a:p>
                  </a:txBody>
                  <a:tcPr>
                    <a:solidFill>
                      <a:schemeClr val="accent5">
                        <a:lumMod val="20000"/>
                        <a:lumOff val="80000"/>
                        <a:alpha val="60000"/>
                      </a:schemeClr>
                    </a:solidFill>
                  </a:tcPr>
                </a:tc>
              </a:tr>
              <a:tr h="533400">
                <a:tc>
                  <a:txBody>
                    <a:bodyPr/>
                    <a:lstStyle/>
                    <a:p>
                      <a:pPr algn="r"/>
                      <a:r>
                        <a:rPr lang="en-US" sz="2800" b="1" smtClean="0"/>
                        <a:t>Exaltation</a:t>
                      </a:r>
                      <a:endParaRPr lang="en-US" sz="2800" b="1"/>
                    </a:p>
                  </a:txBody>
                  <a:tcPr>
                    <a:solidFill>
                      <a:schemeClr val="accent5">
                        <a:lumMod val="20000"/>
                        <a:lumOff val="80000"/>
                        <a:alpha val="60000"/>
                      </a:schemeClr>
                    </a:solidFill>
                  </a:tcPr>
                </a:tc>
                <a:tc>
                  <a:txBody>
                    <a:bodyPr/>
                    <a:lstStyle/>
                    <a:p>
                      <a:pPr algn="ctr"/>
                      <a:r>
                        <a:rPr lang="en-US" sz="2800" smtClean="0"/>
                        <a:t>4</a:t>
                      </a:r>
                      <a:endParaRPr lang="en-US" sz="2800"/>
                    </a:p>
                  </a:txBody>
                  <a:tcPr>
                    <a:solidFill>
                      <a:schemeClr val="accent5">
                        <a:lumMod val="20000"/>
                        <a:lumOff val="80000"/>
                        <a:alpha val="60000"/>
                      </a:schemeClr>
                    </a:solidFill>
                  </a:tcPr>
                </a:tc>
              </a:tr>
              <a:tr h="533400">
                <a:tc>
                  <a:txBody>
                    <a:bodyPr/>
                    <a:lstStyle/>
                    <a:p>
                      <a:pPr algn="r"/>
                      <a:r>
                        <a:rPr lang="en-US" sz="2800" b="1" smtClean="0"/>
                        <a:t>Triplicity</a:t>
                      </a:r>
                      <a:endParaRPr lang="en-US" sz="2800" b="1"/>
                    </a:p>
                  </a:txBody>
                  <a:tcPr>
                    <a:solidFill>
                      <a:schemeClr val="accent5">
                        <a:lumMod val="20000"/>
                        <a:lumOff val="80000"/>
                        <a:alpha val="60000"/>
                      </a:schemeClr>
                    </a:solidFill>
                  </a:tcPr>
                </a:tc>
                <a:tc>
                  <a:txBody>
                    <a:bodyPr/>
                    <a:lstStyle/>
                    <a:p>
                      <a:pPr algn="ctr"/>
                      <a:r>
                        <a:rPr lang="en-US" sz="2800" smtClean="0"/>
                        <a:t>3</a:t>
                      </a:r>
                      <a:endParaRPr lang="en-US" sz="2800"/>
                    </a:p>
                  </a:txBody>
                  <a:tcPr>
                    <a:solidFill>
                      <a:schemeClr val="accent5">
                        <a:lumMod val="20000"/>
                        <a:lumOff val="80000"/>
                        <a:alpha val="60000"/>
                      </a:schemeClr>
                    </a:solidFill>
                  </a:tcPr>
                </a:tc>
              </a:tr>
              <a:tr h="533400">
                <a:tc>
                  <a:txBody>
                    <a:bodyPr/>
                    <a:lstStyle/>
                    <a:p>
                      <a:pPr algn="r"/>
                      <a:r>
                        <a:rPr lang="en-US" sz="2800" b="1" smtClean="0"/>
                        <a:t>Term</a:t>
                      </a:r>
                      <a:endParaRPr lang="en-US" sz="2800" b="1"/>
                    </a:p>
                  </a:txBody>
                  <a:tcPr>
                    <a:solidFill>
                      <a:schemeClr val="accent5">
                        <a:lumMod val="20000"/>
                        <a:lumOff val="80000"/>
                        <a:alpha val="60000"/>
                      </a:schemeClr>
                    </a:solidFill>
                  </a:tcPr>
                </a:tc>
                <a:tc>
                  <a:txBody>
                    <a:bodyPr/>
                    <a:lstStyle/>
                    <a:p>
                      <a:pPr algn="ctr"/>
                      <a:r>
                        <a:rPr lang="en-US" sz="2800" smtClean="0"/>
                        <a:t>2</a:t>
                      </a:r>
                      <a:endParaRPr lang="en-US" sz="2800"/>
                    </a:p>
                  </a:txBody>
                  <a:tcPr>
                    <a:solidFill>
                      <a:schemeClr val="accent5">
                        <a:lumMod val="20000"/>
                        <a:lumOff val="80000"/>
                        <a:alpha val="60000"/>
                      </a:schemeClr>
                    </a:solidFill>
                  </a:tcPr>
                </a:tc>
              </a:tr>
              <a:tr h="533400">
                <a:tc>
                  <a:txBody>
                    <a:bodyPr/>
                    <a:lstStyle/>
                    <a:p>
                      <a:pPr algn="r"/>
                      <a:r>
                        <a:rPr lang="en-US" sz="2800" b="1" smtClean="0"/>
                        <a:t>Face</a:t>
                      </a:r>
                      <a:endParaRPr lang="en-US" sz="2800" b="1"/>
                    </a:p>
                  </a:txBody>
                  <a:tcPr>
                    <a:solidFill>
                      <a:schemeClr val="accent5">
                        <a:lumMod val="20000"/>
                        <a:lumOff val="80000"/>
                        <a:alpha val="60000"/>
                      </a:schemeClr>
                    </a:solidFill>
                  </a:tcPr>
                </a:tc>
                <a:tc>
                  <a:txBody>
                    <a:bodyPr/>
                    <a:lstStyle/>
                    <a:p>
                      <a:pPr algn="ctr"/>
                      <a:r>
                        <a:rPr lang="en-US" sz="2800" dirty="0" smtClean="0"/>
                        <a:t>1</a:t>
                      </a:r>
                      <a:endParaRPr lang="en-US" sz="2800" dirty="0"/>
                    </a:p>
                  </a:txBody>
                  <a:tcPr>
                    <a:solidFill>
                      <a:schemeClr val="accent5">
                        <a:lumMod val="20000"/>
                        <a:lumOff val="80000"/>
                        <a:alpha val="60000"/>
                      </a:schemeClr>
                    </a:solidFill>
                  </a:tcPr>
                </a:tc>
              </a:tr>
            </a:tbl>
          </a:graphicData>
        </a:graphic>
      </p:graphicFrame>
      <p:sp>
        <p:nvSpPr>
          <p:cNvPr id="6" name="Content Placeholder 5"/>
          <p:cNvSpPr>
            <a:spLocks noGrp="1"/>
          </p:cNvSpPr>
          <p:nvPr>
            <p:ph idx="1"/>
          </p:nvPr>
        </p:nvSpPr>
        <p:spPr>
          <a:xfrm>
            <a:off x="4450080" y="1783080"/>
            <a:ext cx="4282440" cy="3916680"/>
          </a:xfrm>
        </p:spPr>
        <p:txBody>
          <a:bodyPr/>
          <a:lstStyle/>
          <a:p>
            <a:pPr marL="342900" marR="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600" kern="1200" smtClean="0">
                <a:solidFill>
                  <a:schemeClr val="tx1"/>
                </a:solidFill>
                <a:latin typeface="+mn-lt"/>
                <a:ea typeface="+mn-ea"/>
                <a:cs typeface="+mn-cs"/>
              </a:rPr>
              <a:t>This is the most common method of weighting the relative strength of the different dignities.</a:t>
            </a:r>
          </a:p>
          <a:p>
            <a:pPr marL="342900" marR="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600" smtClean="0"/>
              <a:t>It became the standard in English speaking astrology after the publication of William Lilly's Christian Astrology in 1647.</a:t>
            </a:r>
            <a:endParaRPr lang="en-US" sz="2600" kern="1200" smtClean="0">
              <a:solidFill>
                <a:schemeClr val="tx1"/>
              </a:solidFill>
              <a:latin typeface="+mn-lt"/>
              <a:ea typeface="+mn-ea"/>
              <a:cs typeface="+mn-cs"/>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200" y="274638"/>
            <a:ext cx="5577840" cy="1143000"/>
          </a:xfrm>
          <a:solidFill>
            <a:schemeClr val="accent5">
              <a:lumMod val="20000"/>
              <a:lumOff val="80000"/>
            </a:schemeClr>
          </a:solidFill>
          <a:effectLst>
            <a:outerShdw blurRad="50800" dist="38100" dir="2700000" algn="tl" rotWithShape="0">
              <a:prstClr val="black">
                <a:alpha val="40000"/>
              </a:prstClr>
            </a:outerShdw>
          </a:effectLst>
        </p:spPr>
        <p:txBody>
          <a:bodyPr>
            <a:normAutofit/>
          </a:bodyPr>
          <a:lstStyle/>
          <a:p>
            <a:r>
              <a:rPr lang="en-US" sz="4800" dirty="0" smtClean="0"/>
              <a:t>Reception</a:t>
            </a:r>
            <a:endParaRPr lang="en-US" sz="4800" dirty="0"/>
          </a:p>
        </p:txBody>
      </p:sp>
      <p:sp>
        <p:nvSpPr>
          <p:cNvPr id="3" name="Content Placeholder 2"/>
          <p:cNvSpPr>
            <a:spLocks noGrp="1"/>
          </p:cNvSpPr>
          <p:nvPr>
            <p:ph idx="1"/>
          </p:nvPr>
        </p:nvSpPr>
        <p:spPr>
          <a:xfrm>
            <a:off x="1313411" y="1798321"/>
            <a:ext cx="6882937" cy="4120346"/>
          </a:xfrm>
          <a:solidFill>
            <a:schemeClr val="accent5">
              <a:lumMod val="20000"/>
              <a:lumOff val="80000"/>
            </a:schemeClr>
          </a:solidFill>
          <a:effectLst>
            <a:outerShdw blurRad="50800" dist="38100" dir="2700000" algn="tl" rotWithShape="0">
              <a:prstClr val="black">
                <a:alpha val="40000"/>
              </a:prstClr>
            </a:outerShdw>
          </a:effectLst>
        </p:spPr>
        <p:txBody>
          <a:bodyPr>
            <a:normAutofit lnSpcReduction="10000"/>
          </a:bodyPr>
          <a:lstStyle/>
          <a:p>
            <a:r>
              <a:rPr lang="en-US" smtClean="0"/>
              <a:t>Reception is about the relationship </a:t>
            </a:r>
            <a:r>
              <a:rPr lang="en-US" dirty="0" smtClean="0"/>
              <a:t>between a planet and the ruler of the sign it occupies</a:t>
            </a:r>
          </a:p>
          <a:p>
            <a:r>
              <a:rPr lang="en-US" dirty="0" smtClean="0"/>
              <a:t>The</a:t>
            </a:r>
            <a:r>
              <a:rPr lang="en-US" baseline="0" dirty="0" smtClean="0"/>
              <a:t> ruler is said to receive the planet</a:t>
            </a:r>
          </a:p>
          <a:p>
            <a:r>
              <a:rPr lang="en-US" dirty="0" smtClean="0"/>
              <a:t>Reception requires that the ruler can see the sign it rules.</a:t>
            </a:r>
          </a:p>
          <a:p>
            <a:r>
              <a:rPr lang="en-US" dirty="0" smtClean="0"/>
              <a:t>Aversion breaks reception in the strict traditional sense.</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3440" y="228918"/>
            <a:ext cx="7452360" cy="1005522"/>
          </a:xfrm>
        </p:spPr>
        <p:txBody>
          <a:bodyPr/>
          <a:lstStyle/>
          <a:p>
            <a:r>
              <a:rPr lang="en-US" dirty="0" smtClean="0"/>
              <a:t>Relative</a:t>
            </a:r>
            <a:r>
              <a:rPr lang="en-US" baseline="0" dirty="0" smtClean="0"/>
              <a:t> Weighting – Alternate</a:t>
            </a:r>
            <a:endParaRPr lang="en-US" dirty="0"/>
          </a:p>
        </p:txBody>
      </p:sp>
      <p:graphicFrame>
        <p:nvGraphicFramePr>
          <p:cNvPr id="4" name="Table 3"/>
          <p:cNvGraphicFramePr>
            <a:graphicFrameLocks noGrp="1"/>
          </p:cNvGraphicFramePr>
          <p:nvPr>
            <p:extLst>
              <p:ext uri="{D42A27DB-BD31-4B8C-83A1-F6EECF244321}">
                <p14:modId xmlns="" xmlns:p14="http://schemas.microsoft.com/office/powerpoint/2010/main" val="4121671122"/>
              </p:ext>
            </p:extLst>
          </p:nvPr>
        </p:nvGraphicFramePr>
        <p:xfrm>
          <a:off x="960121" y="1844040"/>
          <a:ext cx="3078479" cy="3200400"/>
        </p:xfrm>
        <a:graphic>
          <a:graphicData uri="http://schemas.openxmlformats.org/drawingml/2006/table">
            <a:tbl>
              <a:tblPr firstRow="1" bandRow="1">
                <a:tableStyleId>{5940675A-B579-460E-94D1-54222C63F5DA}</a:tableStyleId>
              </a:tblPr>
              <a:tblGrid>
                <a:gridCol w="1785236"/>
                <a:gridCol w="1293243"/>
              </a:tblGrid>
              <a:tr h="533400">
                <a:tc>
                  <a:txBody>
                    <a:bodyPr/>
                    <a:lstStyle/>
                    <a:p>
                      <a:pPr algn="r"/>
                      <a:r>
                        <a:rPr lang="en-US" sz="2800" b="1" dirty="0" smtClean="0"/>
                        <a:t>Dignity</a:t>
                      </a:r>
                      <a:endParaRPr lang="en-US" sz="2800" b="1" dirty="0"/>
                    </a:p>
                  </a:txBody>
                  <a:tcPr>
                    <a:solidFill>
                      <a:schemeClr val="accent5">
                        <a:lumMod val="20000"/>
                        <a:lumOff val="80000"/>
                        <a:alpha val="60000"/>
                      </a:schemeClr>
                    </a:solidFill>
                  </a:tcPr>
                </a:tc>
                <a:tc>
                  <a:txBody>
                    <a:bodyPr/>
                    <a:lstStyle/>
                    <a:p>
                      <a:pPr algn="ctr"/>
                      <a:r>
                        <a:rPr lang="en-US" sz="2800" b="1" smtClean="0"/>
                        <a:t>Score</a:t>
                      </a:r>
                      <a:endParaRPr lang="en-US" sz="2800" b="1"/>
                    </a:p>
                  </a:txBody>
                  <a:tcPr>
                    <a:solidFill>
                      <a:schemeClr val="accent5">
                        <a:lumMod val="20000"/>
                        <a:lumOff val="80000"/>
                        <a:alpha val="60000"/>
                      </a:schemeClr>
                    </a:solidFill>
                  </a:tcPr>
                </a:tc>
              </a:tr>
              <a:tr h="533400">
                <a:tc>
                  <a:txBody>
                    <a:bodyPr/>
                    <a:lstStyle/>
                    <a:p>
                      <a:pPr algn="r"/>
                      <a:r>
                        <a:rPr lang="en-US" sz="2800" b="1" smtClean="0"/>
                        <a:t>Rulership</a:t>
                      </a:r>
                      <a:endParaRPr lang="en-US" sz="2800" b="1"/>
                    </a:p>
                  </a:txBody>
                  <a:tcPr>
                    <a:solidFill>
                      <a:schemeClr val="accent5">
                        <a:lumMod val="20000"/>
                        <a:lumOff val="80000"/>
                        <a:alpha val="60000"/>
                      </a:schemeClr>
                    </a:solidFill>
                  </a:tcPr>
                </a:tc>
                <a:tc>
                  <a:txBody>
                    <a:bodyPr/>
                    <a:lstStyle/>
                    <a:p>
                      <a:pPr algn="ctr"/>
                      <a:r>
                        <a:rPr lang="en-US" sz="2800" smtClean="0"/>
                        <a:t>5</a:t>
                      </a:r>
                      <a:endParaRPr lang="en-US" sz="2800"/>
                    </a:p>
                  </a:txBody>
                  <a:tcPr>
                    <a:solidFill>
                      <a:schemeClr val="accent5">
                        <a:lumMod val="20000"/>
                        <a:lumOff val="80000"/>
                        <a:alpha val="60000"/>
                      </a:schemeClr>
                    </a:solidFill>
                  </a:tcPr>
                </a:tc>
              </a:tr>
              <a:tr h="533400">
                <a:tc>
                  <a:txBody>
                    <a:bodyPr/>
                    <a:lstStyle/>
                    <a:p>
                      <a:pPr algn="r"/>
                      <a:r>
                        <a:rPr lang="en-US" sz="2800" b="1" smtClean="0"/>
                        <a:t>Exaltation</a:t>
                      </a:r>
                      <a:endParaRPr lang="en-US" sz="2800" b="1"/>
                    </a:p>
                  </a:txBody>
                  <a:tcPr>
                    <a:solidFill>
                      <a:schemeClr val="accent5">
                        <a:lumMod val="20000"/>
                        <a:lumOff val="80000"/>
                        <a:alpha val="60000"/>
                      </a:schemeClr>
                    </a:solidFill>
                  </a:tcPr>
                </a:tc>
                <a:tc>
                  <a:txBody>
                    <a:bodyPr/>
                    <a:lstStyle/>
                    <a:p>
                      <a:pPr algn="ctr"/>
                      <a:r>
                        <a:rPr lang="en-US" sz="2800" smtClean="0"/>
                        <a:t>4</a:t>
                      </a:r>
                      <a:endParaRPr lang="en-US" sz="2800"/>
                    </a:p>
                  </a:txBody>
                  <a:tcPr>
                    <a:solidFill>
                      <a:schemeClr val="accent5">
                        <a:lumMod val="20000"/>
                        <a:lumOff val="80000"/>
                        <a:alpha val="60000"/>
                      </a:schemeClr>
                    </a:solidFill>
                  </a:tcPr>
                </a:tc>
              </a:tr>
              <a:tr h="533400">
                <a:tc>
                  <a:txBody>
                    <a:bodyPr/>
                    <a:lstStyle/>
                    <a:p>
                      <a:pPr algn="r"/>
                      <a:r>
                        <a:rPr lang="en-US" sz="2800" b="1" dirty="0" smtClean="0"/>
                        <a:t>Term</a:t>
                      </a:r>
                      <a:endParaRPr lang="en-US" sz="2800" b="1" dirty="0"/>
                    </a:p>
                  </a:txBody>
                  <a:tcPr>
                    <a:solidFill>
                      <a:schemeClr val="accent5">
                        <a:lumMod val="20000"/>
                        <a:lumOff val="80000"/>
                        <a:alpha val="60000"/>
                      </a:schemeClr>
                    </a:solidFill>
                  </a:tcPr>
                </a:tc>
                <a:tc>
                  <a:txBody>
                    <a:bodyPr/>
                    <a:lstStyle/>
                    <a:p>
                      <a:pPr algn="ctr"/>
                      <a:r>
                        <a:rPr lang="en-US" sz="2800" dirty="0" smtClean="0"/>
                        <a:t>3</a:t>
                      </a:r>
                      <a:endParaRPr lang="en-US" sz="2800" dirty="0"/>
                    </a:p>
                  </a:txBody>
                  <a:tcPr>
                    <a:solidFill>
                      <a:schemeClr val="accent5">
                        <a:lumMod val="20000"/>
                        <a:lumOff val="80000"/>
                        <a:alpha val="60000"/>
                      </a:schemeClr>
                    </a:solidFill>
                  </a:tcPr>
                </a:tc>
              </a:tr>
              <a:tr h="533400">
                <a:tc>
                  <a:txBody>
                    <a:bodyPr/>
                    <a:lstStyle/>
                    <a:p>
                      <a:pPr algn="r"/>
                      <a:r>
                        <a:rPr lang="en-US" sz="2800" b="1" dirty="0" err="1" smtClean="0"/>
                        <a:t>Triplicity</a:t>
                      </a:r>
                      <a:endParaRPr lang="en-US" sz="2800" b="1" dirty="0"/>
                    </a:p>
                  </a:txBody>
                  <a:tcPr>
                    <a:solidFill>
                      <a:schemeClr val="accent5">
                        <a:lumMod val="20000"/>
                        <a:lumOff val="80000"/>
                        <a:alpha val="60000"/>
                      </a:schemeClr>
                    </a:solidFill>
                  </a:tcPr>
                </a:tc>
                <a:tc>
                  <a:txBody>
                    <a:bodyPr/>
                    <a:lstStyle/>
                    <a:p>
                      <a:pPr algn="ctr"/>
                      <a:r>
                        <a:rPr lang="en-US" sz="2800" smtClean="0"/>
                        <a:t>2</a:t>
                      </a:r>
                      <a:endParaRPr lang="en-US" sz="2800"/>
                    </a:p>
                  </a:txBody>
                  <a:tcPr>
                    <a:solidFill>
                      <a:schemeClr val="accent5">
                        <a:lumMod val="20000"/>
                        <a:lumOff val="80000"/>
                        <a:alpha val="60000"/>
                      </a:schemeClr>
                    </a:solidFill>
                  </a:tcPr>
                </a:tc>
              </a:tr>
              <a:tr h="533400">
                <a:tc>
                  <a:txBody>
                    <a:bodyPr/>
                    <a:lstStyle/>
                    <a:p>
                      <a:pPr algn="r"/>
                      <a:r>
                        <a:rPr lang="en-US" sz="2800" b="1" smtClean="0"/>
                        <a:t>Face</a:t>
                      </a:r>
                      <a:endParaRPr lang="en-US" sz="2800" b="1"/>
                    </a:p>
                  </a:txBody>
                  <a:tcPr>
                    <a:solidFill>
                      <a:schemeClr val="accent5">
                        <a:lumMod val="20000"/>
                        <a:lumOff val="80000"/>
                        <a:alpha val="60000"/>
                      </a:schemeClr>
                    </a:solidFill>
                  </a:tcPr>
                </a:tc>
                <a:tc>
                  <a:txBody>
                    <a:bodyPr/>
                    <a:lstStyle/>
                    <a:p>
                      <a:pPr algn="ctr"/>
                      <a:r>
                        <a:rPr lang="en-US" sz="2800" dirty="0" smtClean="0"/>
                        <a:t>1</a:t>
                      </a:r>
                      <a:endParaRPr lang="en-US" sz="2800" dirty="0"/>
                    </a:p>
                  </a:txBody>
                  <a:tcPr>
                    <a:solidFill>
                      <a:schemeClr val="accent5">
                        <a:lumMod val="20000"/>
                        <a:lumOff val="80000"/>
                        <a:alpha val="60000"/>
                      </a:schemeClr>
                    </a:solidFill>
                  </a:tcPr>
                </a:tc>
              </a:tr>
            </a:tbl>
          </a:graphicData>
        </a:graphic>
      </p:graphicFrame>
      <p:sp>
        <p:nvSpPr>
          <p:cNvPr id="6" name="Content Placeholder 5"/>
          <p:cNvSpPr>
            <a:spLocks noGrp="1"/>
          </p:cNvSpPr>
          <p:nvPr>
            <p:ph idx="1"/>
          </p:nvPr>
        </p:nvSpPr>
        <p:spPr>
          <a:xfrm>
            <a:off x="4450080" y="1783080"/>
            <a:ext cx="4282440" cy="3916680"/>
          </a:xfrm>
        </p:spPr>
        <p:txBody>
          <a:bodyPr/>
          <a:lstStyle/>
          <a:p>
            <a:pPr marL="342900" marR="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600" kern="1200" dirty="0" smtClean="0">
                <a:solidFill>
                  <a:schemeClr val="tx1"/>
                </a:solidFill>
                <a:latin typeface="+mn-lt"/>
                <a:ea typeface="+mn-ea"/>
                <a:cs typeface="+mn-cs"/>
              </a:rPr>
              <a:t>This is an earlier form of scoring. Note that Term and </a:t>
            </a:r>
            <a:r>
              <a:rPr lang="en-US" sz="2600" kern="1200" dirty="0" err="1" smtClean="0">
                <a:solidFill>
                  <a:schemeClr val="tx1"/>
                </a:solidFill>
                <a:latin typeface="+mn-lt"/>
                <a:ea typeface="+mn-ea"/>
                <a:cs typeface="+mn-cs"/>
              </a:rPr>
              <a:t>Triplicity</a:t>
            </a:r>
            <a:r>
              <a:rPr lang="en-US" sz="2600" kern="1200" dirty="0" smtClean="0">
                <a:solidFill>
                  <a:schemeClr val="tx1"/>
                </a:solidFill>
                <a:latin typeface="+mn-lt"/>
                <a:ea typeface="+mn-ea"/>
                <a:cs typeface="+mn-cs"/>
              </a:rPr>
              <a:t> have switched places.</a:t>
            </a:r>
          </a:p>
          <a:p>
            <a:pPr marL="342900" marR="0" indent="-342900" algn="l" defTabSz="914400" rtl="0" eaLnBrk="1" fontAlgn="base" latinLnBrk="0" hangingPunct="1">
              <a:lnSpc>
                <a:spcPct val="100000"/>
              </a:lnSpc>
              <a:spcBef>
                <a:spcPct val="20000"/>
              </a:spcBef>
              <a:spcAft>
                <a:spcPct val="0"/>
              </a:spcAft>
              <a:buClrTx/>
              <a:buSzTx/>
              <a:buFont typeface="Arial" charset="0"/>
              <a:buChar char="•"/>
              <a:tabLst/>
              <a:defRPr/>
            </a:pPr>
            <a:r>
              <a:rPr lang="en-US" sz="2600" dirty="0" smtClean="0"/>
              <a:t>After playing with both, I have come to prefer </a:t>
            </a:r>
            <a:r>
              <a:rPr lang="en-US" sz="2600" smtClean="0"/>
              <a:t>this scoring. I think Term is stronger than Triplicity.</a:t>
            </a:r>
            <a:endParaRPr lang="en-US" sz="2600" kern="1200" dirty="0" smtClean="0">
              <a:solidFill>
                <a:schemeClr val="tx1"/>
              </a:solidFill>
              <a:latin typeface="+mn-lt"/>
              <a:ea typeface="+mn-ea"/>
              <a:cs typeface="+mn-cs"/>
            </a:endParaRPr>
          </a:p>
        </p:txBody>
      </p:sp>
    </p:spTree>
    <p:extLst>
      <p:ext uri="{BB962C8B-B14F-4D97-AF65-F5344CB8AC3E}">
        <p14:creationId xmlns="" xmlns:p14="http://schemas.microsoft.com/office/powerpoint/2010/main" val="11321699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smtClean="0"/>
              <a:t>William Lilly's Cheate Sheete</a:t>
            </a:r>
            <a:endParaRPr lang="en-US"/>
          </a:p>
        </p:txBody>
      </p:sp>
      <p:sp>
        <p:nvSpPr>
          <p:cNvPr id="3" name="Content Placeholder 2"/>
          <p:cNvSpPr>
            <a:spLocks noGrp="1"/>
          </p:cNvSpPr>
          <p:nvPr>
            <p:ph idx="1"/>
          </p:nvPr>
        </p:nvSpPr>
        <p:spPr>
          <a:xfrm>
            <a:off x="457200" y="1447803"/>
            <a:ext cx="8229600" cy="5074920"/>
          </a:xfrm>
        </p:spPr>
        <p:txBody>
          <a:bodyPr>
            <a:normAutofit/>
          </a:bodyPr>
          <a:lstStyle/>
          <a:p>
            <a:r>
              <a:rPr lang="en-US" sz="2800" dirty="0" smtClean="0"/>
              <a:t>We will use the Table of Fortitudes and Debilities to show how the different dignities and debilities can be used as a scoring system to determine the strength or weakness of a planet.</a:t>
            </a:r>
          </a:p>
          <a:p>
            <a:r>
              <a:rPr lang="en-US" sz="2800" b="1" i="1" dirty="0" smtClean="0"/>
              <a:t>I call it a </a:t>
            </a:r>
            <a:r>
              <a:rPr lang="en-US" sz="2800" b="1" i="1" dirty="0" err="1" smtClean="0"/>
              <a:t>Cheate</a:t>
            </a:r>
            <a:r>
              <a:rPr lang="en-US" sz="2800" b="1" i="1" dirty="0" smtClean="0"/>
              <a:t> </a:t>
            </a:r>
            <a:r>
              <a:rPr lang="en-US" sz="2800" b="1" i="1" dirty="0" err="1" smtClean="0"/>
              <a:t>Sheete</a:t>
            </a:r>
            <a:r>
              <a:rPr lang="en-US" sz="2800" b="1" i="1" dirty="0" smtClean="0"/>
              <a:t> because I think its most important purpose is as a teaching tool, to learn how to scan for and weigh these different conditions.</a:t>
            </a:r>
          </a:p>
          <a:p>
            <a:r>
              <a:rPr lang="en-US" sz="2800" dirty="0" smtClean="0"/>
              <a:t>You will see that there are problems with just </a:t>
            </a:r>
            <a:r>
              <a:rPr lang="en-US" sz="2800" dirty="0" err="1" smtClean="0"/>
              <a:t>totalling</a:t>
            </a:r>
            <a:r>
              <a:rPr lang="en-US" sz="2800" dirty="0" smtClean="0"/>
              <a:t> up a simple score and relying on that one number.</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8200103" cy="1096962"/>
          </a:xfrm>
        </p:spPr>
        <p:txBody>
          <a:bodyPr/>
          <a:lstStyle/>
          <a:p>
            <a:r>
              <a:rPr lang="en-US" dirty="0" smtClean="0"/>
              <a:t>Lilly's</a:t>
            </a:r>
            <a:r>
              <a:rPr lang="en-US" baseline="0" dirty="0" smtClean="0"/>
              <a:t> </a:t>
            </a:r>
            <a:r>
              <a:rPr lang="en-US" baseline="0" dirty="0" err="1" smtClean="0"/>
              <a:t>Cheate</a:t>
            </a:r>
            <a:r>
              <a:rPr lang="en-US" baseline="0" dirty="0" smtClean="0"/>
              <a:t> </a:t>
            </a:r>
            <a:r>
              <a:rPr lang="en-US" baseline="0" dirty="0" err="1" smtClean="0"/>
              <a:t>Sheete</a:t>
            </a:r>
            <a:r>
              <a:rPr lang="en-US" baseline="0" dirty="0" smtClean="0"/>
              <a:t> - Essential</a:t>
            </a:r>
            <a:endParaRPr lang="en-US" dirty="0"/>
          </a:p>
        </p:txBody>
      </p:sp>
      <p:pic>
        <p:nvPicPr>
          <p:cNvPr id="6" name="Picture 5" descr="Lilly Essential.jpg"/>
          <p:cNvPicPr>
            <a:picLocks noChangeAspect="1"/>
          </p:cNvPicPr>
          <p:nvPr/>
        </p:nvPicPr>
        <p:blipFill>
          <a:blip r:embed="rId2"/>
          <a:stretch>
            <a:fillRect/>
          </a:stretch>
        </p:blipFill>
        <p:spPr>
          <a:xfrm>
            <a:off x="222726" y="1791829"/>
            <a:ext cx="8759372" cy="3812557"/>
          </a:xfrm>
          <a:prstGeom prst="rect">
            <a:avLst/>
          </a:prstGeo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654"/>
            <a:ext cx="8229600" cy="787246"/>
          </a:xfrm>
        </p:spPr>
        <p:txBody>
          <a:bodyPr/>
          <a:lstStyle/>
          <a:p>
            <a:r>
              <a:rPr lang="en-US" dirty="0" err="1" smtClean="0"/>
              <a:t>Cheate</a:t>
            </a:r>
            <a:r>
              <a:rPr lang="en-US" baseline="0" dirty="0" smtClean="0"/>
              <a:t> Sheet - Accidental</a:t>
            </a:r>
            <a:endParaRPr lang="en-US" dirty="0"/>
          </a:p>
        </p:txBody>
      </p:sp>
      <p:pic>
        <p:nvPicPr>
          <p:cNvPr id="5" name="Picture 4" descr="Lilly Accidental Houses.jpg"/>
          <p:cNvPicPr>
            <a:picLocks noChangeAspect="1"/>
          </p:cNvPicPr>
          <p:nvPr/>
        </p:nvPicPr>
        <p:blipFill>
          <a:blip r:embed="rId2"/>
          <a:stretch>
            <a:fillRect/>
          </a:stretch>
        </p:blipFill>
        <p:spPr>
          <a:xfrm>
            <a:off x="212450" y="1926581"/>
            <a:ext cx="8605190" cy="2438941"/>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654"/>
            <a:ext cx="8229600" cy="787246"/>
          </a:xfrm>
        </p:spPr>
        <p:txBody>
          <a:bodyPr/>
          <a:lstStyle/>
          <a:p>
            <a:r>
              <a:rPr lang="en-US" dirty="0" err="1" smtClean="0"/>
              <a:t>Cheate</a:t>
            </a:r>
            <a:r>
              <a:rPr lang="en-US" baseline="0" dirty="0" smtClean="0"/>
              <a:t> Sheet - Accidental</a:t>
            </a:r>
            <a:endParaRPr lang="en-US" dirty="0"/>
          </a:p>
        </p:txBody>
      </p:sp>
      <p:pic>
        <p:nvPicPr>
          <p:cNvPr id="5" name="Picture 4" descr="Lilly Accidental aspects.jpg"/>
          <p:cNvPicPr>
            <a:picLocks noChangeAspect="1"/>
          </p:cNvPicPr>
          <p:nvPr/>
        </p:nvPicPr>
        <p:blipFill>
          <a:blip r:embed="rId2"/>
          <a:stretch>
            <a:fillRect/>
          </a:stretch>
        </p:blipFill>
        <p:spPr>
          <a:xfrm>
            <a:off x="182953" y="1905883"/>
            <a:ext cx="8830110" cy="2931587"/>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6654"/>
            <a:ext cx="8229600" cy="787246"/>
          </a:xfrm>
        </p:spPr>
        <p:txBody>
          <a:bodyPr/>
          <a:lstStyle/>
          <a:p>
            <a:r>
              <a:rPr lang="en-US" dirty="0" err="1" smtClean="0"/>
              <a:t>Cheate</a:t>
            </a:r>
            <a:r>
              <a:rPr lang="en-US" baseline="0" dirty="0" smtClean="0"/>
              <a:t> Sheet - Accidental</a:t>
            </a:r>
            <a:endParaRPr lang="en-US" dirty="0"/>
          </a:p>
        </p:txBody>
      </p:sp>
      <p:pic>
        <p:nvPicPr>
          <p:cNvPr id="5" name="Picture 4" descr="Lilly Accidental other.jpg"/>
          <p:cNvPicPr>
            <a:picLocks noChangeAspect="1"/>
          </p:cNvPicPr>
          <p:nvPr/>
        </p:nvPicPr>
        <p:blipFill>
          <a:blip r:embed="rId2"/>
          <a:stretch>
            <a:fillRect/>
          </a:stretch>
        </p:blipFill>
        <p:spPr>
          <a:xfrm>
            <a:off x="191729" y="1716467"/>
            <a:ext cx="8808718" cy="2280346"/>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If He Be Rich or Poor</a:t>
            </a:r>
            <a:endParaRPr lang="en-US"/>
          </a:p>
        </p:txBody>
      </p:sp>
      <p:sp>
        <p:nvSpPr>
          <p:cNvPr id="3" name="Content Placeholder 2"/>
          <p:cNvSpPr>
            <a:spLocks noGrp="1"/>
          </p:cNvSpPr>
          <p:nvPr>
            <p:ph idx="1"/>
          </p:nvPr>
        </p:nvSpPr>
        <p:spPr>
          <a:xfrm>
            <a:off x="457200" y="1600200"/>
            <a:ext cx="3429000" cy="4968240"/>
          </a:xfrm>
        </p:spPr>
        <p:txBody>
          <a:bodyPr>
            <a:normAutofit/>
          </a:bodyPr>
          <a:lstStyle/>
          <a:p>
            <a:r>
              <a:rPr lang="en-US" sz="2800" smtClean="0"/>
              <a:t>This chart is from Lilly, p. 177. It is the only chart in the horary volume where he walks through adding up the dignities and debilities from his table, to show how to use it.</a:t>
            </a:r>
          </a:p>
        </p:txBody>
      </p:sp>
      <p:pic>
        <p:nvPicPr>
          <p:cNvPr id="3075" name="Picture 3"/>
          <p:cNvPicPr>
            <a:picLocks noChangeAspect="1" noChangeArrowheads="1"/>
          </p:cNvPicPr>
          <p:nvPr/>
        </p:nvPicPr>
        <p:blipFill>
          <a:blip r:embed="rId2">
            <a:lum contrast="30000"/>
          </a:blip>
          <a:srcRect/>
          <a:stretch>
            <a:fillRect/>
          </a:stretch>
        </p:blipFill>
        <p:spPr bwMode="auto">
          <a:xfrm>
            <a:off x="4130039" y="1615440"/>
            <a:ext cx="4515966" cy="4488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7Rich_c.jpg"/>
          <p:cNvPicPr>
            <a:picLocks noChangeAspect="1"/>
          </p:cNvPicPr>
          <p:nvPr/>
        </p:nvPicPr>
        <p:blipFill>
          <a:blip r:embed="rId2"/>
          <a:stretch>
            <a:fillRect/>
          </a:stretch>
        </p:blipFill>
        <p:spPr>
          <a:xfrm>
            <a:off x="2525573" y="365638"/>
            <a:ext cx="6618427" cy="6492362"/>
          </a:xfrm>
          <a:prstGeom prst="rect">
            <a:avLst/>
          </a:prstGeom>
        </p:spPr>
      </p:pic>
      <p:sp>
        <p:nvSpPr>
          <p:cNvPr id="6" name="Content Placeholder 5"/>
          <p:cNvSpPr>
            <a:spLocks noGrp="1"/>
          </p:cNvSpPr>
          <p:nvPr>
            <p:ph idx="1"/>
          </p:nvPr>
        </p:nvSpPr>
        <p:spPr>
          <a:xfrm>
            <a:off x="63064" y="637990"/>
            <a:ext cx="2423160" cy="5573636"/>
          </a:xfrm>
        </p:spPr>
        <p:txBody>
          <a:bodyPr>
            <a:noAutofit/>
          </a:bodyPr>
          <a:lstStyle/>
          <a:p>
            <a:r>
              <a:rPr lang="en-US" sz="2400" smtClean="0"/>
              <a:t>This is the same chart drawn in modern format.</a:t>
            </a:r>
          </a:p>
          <a:p>
            <a:r>
              <a:rPr lang="en-US" sz="2400" smtClean="0"/>
              <a:t>Note that, for all examples from Lilly, I use his system of Triplicity and Term rulers to be consistent with his practice.</a:t>
            </a:r>
            <a:endParaRPr lang="en-US" sz="240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weighing up a planet</a:t>
            </a:r>
            <a:endParaRPr lang="en-US"/>
          </a:p>
        </p:txBody>
      </p:sp>
      <p:sp>
        <p:nvSpPr>
          <p:cNvPr id="3" name="Content Placeholder 2"/>
          <p:cNvSpPr>
            <a:spLocks noGrp="1"/>
          </p:cNvSpPr>
          <p:nvPr>
            <p:ph idx="1"/>
          </p:nvPr>
        </p:nvSpPr>
        <p:spPr>
          <a:xfrm>
            <a:off x="457200" y="1600200"/>
            <a:ext cx="3825240" cy="4525963"/>
          </a:xfrm>
        </p:spPr>
        <p:txBody>
          <a:bodyPr>
            <a:normAutofit/>
          </a:bodyPr>
          <a:lstStyle/>
          <a:p>
            <a:pPr>
              <a:buNone/>
            </a:pPr>
            <a:r>
              <a:rPr lang="en-US" sz="2800" b="1" smtClean="0"/>
              <a:t>Mars His Dignities</a:t>
            </a:r>
          </a:p>
          <a:p>
            <a:r>
              <a:rPr lang="en-US" sz="2800" smtClean="0"/>
              <a:t>No essential dignities</a:t>
            </a:r>
          </a:p>
          <a:p>
            <a:r>
              <a:rPr lang="en-US" sz="2800" smtClean="0"/>
              <a:t>In the Asc +5</a:t>
            </a:r>
          </a:p>
          <a:p>
            <a:r>
              <a:rPr lang="en-US" sz="2800" smtClean="0"/>
              <a:t>Direct motion +4</a:t>
            </a:r>
          </a:p>
          <a:p>
            <a:r>
              <a:rPr lang="en-US" sz="2800" smtClean="0"/>
              <a:t>Not combust +5</a:t>
            </a:r>
          </a:p>
          <a:p>
            <a:r>
              <a:rPr lang="en-US" sz="2800" smtClean="0"/>
              <a:t>Swift in motion +2</a:t>
            </a:r>
          </a:p>
          <a:p>
            <a:r>
              <a:rPr lang="en-US" sz="2800" smtClean="0"/>
              <a:t>Conjunct fixed star Spica +5</a:t>
            </a:r>
          </a:p>
          <a:p>
            <a:r>
              <a:rPr lang="en-US" sz="2800" b="1" smtClean="0"/>
              <a:t>Total +21</a:t>
            </a:r>
            <a:endParaRPr lang="en-US" sz="2800" b="1"/>
          </a:p>
        </p:txBody>
      </p:sp>
      <p:sp>
        <p:nvSpPr>
          <p:cNvPr id="4" name="Content Placeholder 2"/>
          <p:cNvSpPr txBox="1">
            <a:spLocks/>
          </p:cNvSpPr>
          <p:nvPr/>
        </p:nvSpPr>
        <p:spPr>
          <a:xfrm>
            <a:off x="4709160" y="1600200"/>
            <a:ext cx="3916680" cy="4525963"/>
          </a:xfrm>
          <a:prstGeom prst="rect">
            <a:avLst/>
          </a:prstGeom>
          <a:solidFill>
            <a:schemeClr val="accent5">
              <a:lumMod val="20000"/>
              <a:lumOff val="80000"/>
            </a:schemeClr>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smtClean="0">
                <a:ln>
                  <a:noFill/>
                </a:ln>
                <a:solidFill>
                  <a:schemeClr val="tx1"/>
                </a:solidFill>
                <a:effectLst/>
                <a:uLnTx/>
                <a:uFillTx/>
                <a:latin typeface="+mn-lt"/>
                <a:ea typeface="+mn-ea"/>
                <a:cs typeface="+mn-cs"/>
              </a:rPr>
              <a:t>His Debilities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In detriment -5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smtClean="0"/>
              <a:t>Peregrine -5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Occidental of Sun -2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smtClean="0"/>
              <a:t>Total -12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1" u="none" strike="noStrike" kern="1200" cap="none" spc="0" normalizeH="0" baseline="0" noProof="0" smtClean="0">
                <a:ln>
                  <a:noFill/>
                </a:ln>
                <a:solidFill>
                  <a:schemeClr val="tx1"/>
                </a:solidFill>
                <a:effectLst/>
                <a:uLnTx/>
                <a:uFillTx/>
                <a:latin typeface="+mn-lt"/>
                <a:ea typeface="+mn-ea"/>
                <a:cs typeface="+mn-cs"/>
              </a:rPr>
              <a:t>Combined</a:t>
            </a:r>
            <a:r>
              <a:rPr kumimoji="0" lang="en-US" sz="3200" b="1" i="1" u="none" strike="noStrike" kern="1200" cap="none" spc="0" normalizeH="0" noProof="0" smtClean="0">
                <a:ln>
                  <a:noFill/>
                </a:ln>
                <a:solidFill>
                  <a:schemeClr val="tx1"/>
                </a:solidFill>
                <a:effectLst/>
                <a:uLnTx/>
                <a:uFillTx/>
                <a:latin typeface="+mn-lt"/>
                <a:ea typeface="+mn-ea"/>
                <a:cs typeface="+mn-cs"/>
              </a:rPr>
              <a:t> total +9</a:t>
            </a:r>
            <a:endParaRPr kumimoji="0" lang="en-US" sz="3200" b="1"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weighing up a planet</a:t>
            </a:r>
            <a:endParaRPr lang="en-US"/>
          </a:p>
        </p:txBody>
      </p:sp>
      <p:sp>
        <p:nvSpPr>
          <p:cNvPr id="3" name="Content Placeholder 2"/>
          <p:cNvSpPr>
            <a:spLocks noGrp="1"/>
          </p:cNvSpPr>
          <p:nvPr>
            <p:ph idx="1"/>
          </p:nvPr>
        </p:nvSpPr>
        <p:spPr>
          <a:xfrm>
            <a:off x="457200" y="1600200"/>
            <a:ext cx="3825240" cy="4525963"/>
          </a:xfrm>
        </p:spPr>
        <p:txBody>
          <a:bodyPr>
            <a:normAutofit/>
          </a:bodyPr>
          <a:lstStyle/>
          <a:p>
            <a:pPr>
              <a:buNone/>
            </a:pPr>
            <a:r>
              <a:rPr lang="en-US" sz="2800" b="1" smtClean="0"/>
              <a:t>Jupiter His Fortitudes</a:t>
            </a:r>
          </a:p>
          <a:p>
            <a:r>
              <a:rPr lang="en-US" sz="2800" smtClean="0"/>
              <a:t>In Exaltation, +4</a:t>
            </a:r>
          </a:p>
          <a:p>
            <a:r>
              <a:rPr lang="en-US" sz="2800" smtClean="0"/>
              <a:t>In the 10th +5</a:t>
            </a:r>
          </a:p>
          <a:p>
            <a:r>
              <a:rPr lang="en-US" sz="2800" smtClean="0"/>
              <a:t>Direct motion +4</a:t>
            </a:r>
          </a:p>
          <a:p>
            <a:r>
              <a:rPr lang="en-US" sz="2800" smtClean="0"/>
              <a:t>Not combust +5</a:t>
            </a:r>
          </a:p>
          <a:p>
            <a:r>
              <a:rPr lang="en-US" sz="2800" smtClean="0"/>
              <a:t>Swift motion +2</a:t>
            </a:r>
          </a:p>
          <a:p>
            <a:r>
              <a:rPr lang="en-US" sz="2800" b="1" smtClean="0"/>
              <a:t>Total +20</a:t>
            </a:r>
            <a:endParaRPr lang="en-US" sz="2800" b="1"/>
          </a:p>
        </p:txBody>
      </p:sp>
      <p:sp>
        <p:nvSpPr>
          <p:cNvPr id="5" name="TextBox 4"/>
          <p:cNvSpPr txBox="1"/>
          <p:nvPr/>
        </p:nvSpPr>
        <p:spPr>
          <a:xfrm>
            <a:off x="4713891" y="1681648"/>
            <a:ext cx="3752192" cy="3489434"/>
          </a:xfrm>
          <a:prstGeom prst="rect">
            <a:avLst/>
          </a:prstGeom>
          <a:solidFill>
            <a:schemeClr val="accent5">
              <a:lumMod val="20000"/>
              <a:lumOff val="80000"/>
            </a:schemeClr>
          </a:solidFill>
          <a:ln>
            <a:solidFill>
              <a:schemeClr val="tx1"/>
            </a:solidFill>
          </a:ln>
          <a:effectLst>
            <a:outerShdw blurRad="50800" dist="38100" dir="2700000" algn="tl" rotWithShape="0">
              <a:prstClr val="black">
                <a:alpha val="40000"/>
              </a:prstClr>
            </a:outerShdw>
          </a:effectLst>
        </p:spPr>
        <p:txBody>
          <a:bodyPr wrap="square" lIns="182880" rtlCol="0">
            <a:noAutofit/>
          </a:bodyPr>
          <a:lstStyle/>
          <a:p>
            <a:r>
              <a:rPr lang="en-US" sz="2600" smtClean="0"/>
              <a:t>He has no Debilities, either accidental or Essential, yet some Detriment it is to him, being in Square with Mars, though the aspect be platic (not in the same degree).</a:t>
            </a:r>
            <a:endParaRPr lang="en-US" sz="260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1649" y="412855"/>
            <a:ext cx="4186185" cy="967710"/>
          </a:xfrm>
        </p:spPr>
        <p:txBody>
          <a:bodyPr>
            <a:normAutofit fontScale="90000"/>
          </a:bodyPr>
          <a:lstStyle/>
          <a:p>
            <a:r>
              <a:rPr lang="en-US" sz="3600" b="1" dirty="0" smtClean="0"/>
              <a:t>Reception with an Aspect</a:t>
            </a:r>
            <a:endParaRPr lang="en-US" sz="3600" b="1" dirty="0"/>
          </a:p>
        </p:txBody>
      </p:sp>
      <p:pic>
        <p:nvPicPr>
          <p:cNvPr id="4" name="Picture 3" descr="Aspect with Reception.jpg"/>
          <p:cNvPicPr>
            <a:picLocks noChangeAspect="1"/>
          </p:cNvPicPr>
          <p:nvPr/>
        </p:nvPicPr>
        <p:blipFill>
          <a:blip r:embed="rId3" cstate="print"/>
          <a:stretch>
            <a:fillRect/>
          </a:stretch>
        </p:blipFill>
        <p:spPr>
          <a:xfrm>
            <a:off x="4074275" y="1788275"/>
            <a:ext cx="5069725" cy="5069725"/>
          </a:xfrm>
          <a:prstGeom prst="rect">
            <a:avLst/>
          </a:prstGeom>
        </p:spPr>
      </p:pic>
      <p:sp>
        <p:nvSpPr>
          <p:cNvPr id="5" name="Content Placeholder 4"/>
          <p:cNvSpPr>
            <a:spLocks noGrp="1"/>
          </p:cNvSpPr>
          <p:nvPr>
            <p:ph idx="1"/>
          </p:nvPr>
        </p:nvSpPr>
        <p:spPr>
          <a:xfrm>
            <a:off x="242047" y="291353"/>
            <a:ext cx="3594847" cy="6288741"/>
          </a:xfrm>
          <a:solidFill>
            <a:schemeClr val="accent5">
              <a:lumMod val="20000"/>
              <a:lumOff val="80000"/>
            </a:schemeClr>
          </a:solidFill>
        </p:spPr>
        <p:txBody>
          <a:bodyPr>
            <a:normAutofit lnSpcReduction="10000"/>
          </a:bodyPr>
          <a:lstStyle/>
          <a:p>
            <a:r>
              <a:rPr lang="en-US" sz="2800" dirty="0" smtClean="0"/>
              <a:t>Saturn is in square to Mars.</a:t>
            </a:r>
          </a:p>
          <a:p>
            <a:r>
              <a:rPr lang="en-US" sz="2800" dirty="0" smtClean="0"/>
              <a:t>Saturn is exalted, and Mars is in a sign Saturn rules - </a:t>
            </a:r>
            <a:r>
              <a:rPr lang="en-US" sz="2800" b="1" dirty="0" smtClean="0"/>
              <a:t>Saturn receives Mars</a:t>
            </a:r>
            <a:r>
              <a:rPr lang="en-US" sz="2800" dirty="0" smtClean="0"/>
              <a:t> in his house.</a:t>
            </a:r>
          </a:p>
          <a:p>
            <a:r>
              <a:rPr lang="en-US" sz="2800" dirty="0" smtClean="0"/>
              <a:t>Saturn must treat Mars well.</a:t>
            </a:r>
          </a:p>
          <a:p>
            <a:r>
              <a:rPr lang="en-US" sz="2800" dirty="0" smtClean="0"/>
              <a:t>Note Saturn is in the detriment of Mars, so Mars' effect on Saturn will be difficult.</a:t>
            </a:r>
            <a:endParaRPr lang="en-US" sz="2800"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weighing up a planet</a:t>
            </a:r>
            <a:endParaRPr lang="en-US"/>
          </a:p>
        </p:txBody>
      </p:sp>
      <p:sp>
        <p:nvSpPr>
          <p:cNvPr id="3" name="Content Placeholder 2"/>
          <p:cNvSpPr>
            <a:spLocks noGrp="1"/>
          </p:cNvSpPr>
          <p:nvPr>
            <p:ph idx="1"/>
          </p:nvPr>
        </p:nvSpPr>
        <p:spPr>
          <a:xfrm>
            <a:off x="457200" y="1600200"/>
            <a:ext cx="3825240" cy="4525963"/>
          </a:xfrm>
        </p:spPr>
        <p:txBody>
          <a:bodyPr>
            <a:normAutofit/>
          </a:bodyPr>
          <a:lstStyle/>
          <a:p>
            <a:pPr>
              <a:buNone/>
            </a:pPr>
            <a:r>
              <a:rPr lang="en-US" sz="2800" b="1" smtClean="0"/>
              <a:t>Saturn His Dignities</a:t>
            </a:r>
          </a:p>
          <a:p>
            <a:r>
              <a:rPr lang="en-US" sz="2800" smtClean="0"/>
              <a:t>No essential dignities</a:t>
            </a:r>
          </a:p>
          <a:p>
            <a:r>
              <a:rPr lang="en-US" sz="2800" smtClean="0"/>
              <a:t>In the 3rd House +1</a:t>
            </a:r>
          </a:p>
          <a:p>
            <a:r>
              <a:rPr lang="en-US" sz="2800" smtClean="0"/>
              <a:t>Not combust +5</a:t>
            </a:r>
          </a:p>
          <a:p>
            <a:r>
              <a:rPr lang="en-US" sz="2800" b="1" smtClean="0"/>
              <a:t>Total +6 </a:t>
            </a:r>
            <a:endParaRPr lang="en-US" sz="2800" b="1"/>
          </a:p>
        </p:txBody>
      </p:sp>
      <p:sp>
        <p:nvSpPr>
          <p:cNvPr id="4" name="Content Placeholder 2"/>
          <p:cNvSpPr txBox="1">
            <a:spLocks/>
          </p:cNvSpPr>
          <p:nvPr/>
        </p:nvSpPr>
        <p:spPr>
          <a:xfrm>
            <a:off x="4709160" y="1600200"/>
            <a:ext cx="3916680" cy="4525963"/>
          </a:xfrm>
          <a:prstGeom prst="rect">
            <a:avLst/>
          </a:prstGeom>
          <a:solidFill>
            <a:schemeClr val="accent5">
              <a:lumMod val="20000"/>
              <a:lumOff val="80000"/>
            </a:schemeClr>
          </a:solidFill>
          <a:ln>
            <a:solidFill>
              <a:schemeClr val="tx1"/>
            </a:solidFill>
          </a:ln>
          <a:effectLst>
            <a:outerShdw blurRad="50800" dist="38100" dir="5400000" algn="t" rotWithShape="0">
              <a:prstClr val="black">
                <a:alpha val="40000"/>
              </a:prstClr>
            </a:outerShdw>
          </a:effectLst>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smtClean="0">
                <a:ln>
                  <a:noFill/>
                </a:ln>
                <a:solidFill>
                  <a:schemeClr val="tx1"/>
                </a:solidFill>
                <a:effectLst/>
                <a:uLnTx/>
                <a:uFillTx/>
                <a:latin typeface="+mn-lt"/>
                <a:ea typeface="+mn-ea"/>
                <a:cs typeface="+mn-cs"/>
              </a:rPr>
              <a:t>His Debilities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smtClean="0"/>
              <a:t>Peregrine -5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smtClean="0"/>
              <a:t>Retrograde -5</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smtClean="0"/>
              <a:t>Slow in motion -2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smtClean="0">
                <a:ln>
                  <a:noFill/>
                </a:ln>
                <a:solidFill>
                  <a:schemeClr val="tx1"/>
                </a:solidFill>
                <a:effectLst/>
                <a:uLnTx/>
                <a:uFillTx/>
                <a:latin typeface="+mn-lt"/>
                <a:ea typeface="+mn-ea"/>
                <a:cs typeface="+mn-cs"/>
              </a:rPr>
              <a:t>Occidental of Sun -2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800" b="1" smtClean="0"/>
              <a:t>Total -14</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200" b="1" i="1" u="none" strike="noStrike" kern="1200" cap="none" spc="0" normalizeH="0" baseline="0" noProof="0" smtClean="0">
                <a:ln>
                  <a:noFill/>
                </a:ln>
                <a:solidFill>
                  <a:schemeClr val="tx1"/>
                </a:solidFill>
                <a:effectLst/>
                <a:uLnTx/>
                <a:uFillTx/>
                <a:latin typeface="+mn-lt"/>
                <a:ea typeface="+mn-ea"/>
                <a:cs typeface="+mn-cs"/>
              </a:rPr>
              <a:t>Combined</a:t>
            </a:r>
            <a:r>
              <a:rPr kumimoji="0" lang="en-US" sz="3200" b="1" i="1" u="none" strike="noStrike" kern="1200" cap="none" spc="0" normalizeH="0" noProof="0" smtClean="0">
                <a:ln>
                  <a:noFill/>
                </a:ln>
                <a:solidFill>
                  <a:schemeClr val="tx1"/>
                </a:solidFill>
                <a:effectLst/>
                <a:uLnTx/>
                <a:uFillTx/>
                <a:latin typeface="+mn-lt"/>
                <a:ea typeface="+mn-ea"/>
                <a:cs typeface="+mn-cs"/>
              </a:rPr>
              <a:t> total -8</a:t>
            </a:r>
            <a:endParaRPr kumimoji="0" lang="en-US" sz="3200" b="1" i="1" u="none" strike="noStrike" kern="1200" cap="none" spc="0" normalizeH="0" baseline="0" noProof="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800" b="0" i="0" u="none" strike="noStrike" kern="1200" cap="none" spc="0" normalizeH="0" baseline="0" noProof="0">
              <a:ln>
                <a:noFill/>
              </a:ln>
              <a:solidFill>
                <a:schemeClr val="tx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Advantages</a:t>
            </a:r>
            <a:r>
              <a:rPr lang="en-US" baseline="0" smtClean="0"/>
              <a:t> and Disadvantages</a:t>
            </a:r>
            <a:endParaRPr lang="en-US"/>
          </a:p>
        </p:txBody>
      </p:sp>
      <p:sp>
        <p:nvSpPr>
          <p:cNvPr id="3" name="Content Placeholder 2"/>
          <p:cNvSpPr>
            <a:spLocks noGrp="1"/>
          </p:cNvSpPr>
          <p:nvPr>
            <p:ph idx="1"/>
          </p:nvPr>
        </p:nvSpPr>
        <p:spPr>
          <a:xfrm>
            <a:off x="457200" y="1600200"/>
            <a:ext cx="8229600" cy="4953000"/>
          </a:xfrm>
        </p:spPr>
        <p:txBody>
          <a:bodyPr/>
          <a:lstStyle/>
          <a:p>
            <a:r>
              <a:rPr lang="en-US" smtClean="0"/>
              <a:t>Advantage of this scoring</a:t>
            </a:r>
            <a:r>
              <a:rPr lang="en-US" baseline="0" smtClean="0"/>
              <a:t> system - it gives a good way to get a sense of the relative strength or weakness of the planet.</a:t>
            </a:r>
          </a:p>
          <a:p>
            <a:r>
              <a:rPr lang="en-US" smtClean="0"/>
              <a:t>Disadvantage - it blurs the meanings of the individual dignities and debilities in the overall score.</a:t>
            </a:r>
          </a:p>
          <a:p>
            <a:r>
              <a:rPr lang="en-US" baseline="0" smtClean="0"/>
              <a:t>Suggestion - do use the scoring system, but keep in mind the meanings of the individual conditions, as some are very important.</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77Rich_c.jpg"/>
          <p:cNvPicPr>
            <a:picLocks noChangeAspect="1"/>
          </p:cNvPicPr>
          <p:nvPr/>
        </p:nvPicPr>
        <p:blipFill>
          <a:blip r:embed="rId2"/>
          <a:stretch>
            <a:fillRect/>
          </a:stretch>
        </p:blipFill>
        <p:spPr>
          <a:xfrm>
            <a:off x="1352092" y="0"/>
            <a:ext cx="6829654" cy="6699565"/>
          </a:xfrm>
          <a:prstGeom prst="rect">
            <a:avLst/>
          </a:prstGeom>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06998"/>
            <a:ext cx="1844040" cy="1188402"/>
          </a:xfrm>
        </p:spPr>
        <p:txBody>
          <a:bodyPr>
            <a:normAutofit/>
          </a:bodyPr>
          <a:lstStyle/>
          <a:p>
            <a:r>
              <a:rPr lang="en-US" sz="4000" smtClean="0"/>
              <a:t>Pope Francis</a:t>
            </a:r>
            <a:endParaRPr lang="en-US" sz="4000"/>
          </a:p>
        </p:txBody>
      </p:sp>
      <p:pic>
        <p:nvPicPr>
          <p:cNvPr id="4" name="Content Placeholder 3" descr="Pope Francis.png"/>
          <p:cNvPicPr>
            <a:picLocks noGrp="1" noChangeAspect="1"/>
          </p:cNvPicPr>
          <p:nvPr>
            <p:ph idx="1"/>
          </p:nvPr>
        </p:nvPicPr>
        <p:blipFill>
          <a:blip r:embed="rId2"/>
          <a:stretch>
            <a:fillRect/>
          </a:stretch>
        </p:blipFill>
        <p:spPr>
          <a:xfrm>
            <a:off x="2217417" y="76038"/>
            <a:ext cx="6782808" cy="6690522"/>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473" y="71442"/>
            <a:ext cx="1845727" cy="1909758"/>
          </a:xfrm>
        </p:spPr>
        <p:txBody>
          <a:bodyPr>
            <a:normAutofit/>
          </a:bodyPr>
          <a:lstStyle/>
          <a:p>
            <a:r>
              <a:rPr lang="en-US" sz="4000" smtClean="0"/>
              <a:t>Francis</a:t>
            </a:r>
            <a:r>
              <a:rPr lang="en-US" sz="4000" baseline="0" smtClean="0"/>
              <a:t> Chosen Pope</a:t>
            </a:r>
            <a:endParaRPr lang="en-US" sz="4000"/>
          </a:p>
        </p:txBody>
      </p:sp>
      <p:pic>
        <p:nvPicPr>
          <p:cNvPr id="4" name="Content Placeholder 3" descr="Francis Pope Smoke Sirius.jpg"/>
          <p:cNvPicPr>
            <a:picLocks noGrp="1" noChangeAspect="1"/>
          </p:cNvPicPr>
          <p:nvPr>
            <p:ph idx="1"/>
          </p:nvPr>
        </p:nvPicPr>
        <p:blipFill>
          <a:blip r:embed="rId2"/>
          <a:stretch>
            <a:fillRect/>
          </a:stretch>
        </p:blipFill>
        <p:spPr>
          <a:xfrm>
            <a:off x="2137944" y="59269"/>
            <a:ext cx="6900111" cy="6646334"/>
          </a:xfr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707" y="233998"/>
            <a:ext cx="1771226" cy="1306935"/>
          </a:xfrm>
        </p:spPr>
        <p:txBody>
          <a:bodyPr/>
          <a:lstStyle/>
          <a:p>
            <a:r>
              <a:rPr lang="en-US" dirty="0" smtClean="0"/>
              <a:t>Adolf Hitler</a:t>
            </a:r>
            <a:endParaRPr lang="en-US" dirty="0"/>
          </a:p>
        </p:txBody>
      </p:sp>
      <p:pic>
        <p:nvPicPr>
          <p:cNvPr id="4" name="Picture 3" descr="Hitler Janus Plain.jpg"/>
          <p:cNvPicPr>
            <a:picLocks noChangeAspect="1"/>
          </p:cNvPicPr>
          <p:nvPr/>
        </p:nvPicPr>
        <p:blipFill>
          <a:blip r:embed="rId2"/>
          <a:stretch>
            <a:fillRect/>
          </a:stretch>
        </p:blipFill>
        <p:spPr>
          <a:xfrm>
            <a:off x="2430267" y="214138"/>
            <a:ext cx="6443260" cy="6440661"/>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44173" y="320274"/>
            <a:ext cx="3285319" cy="1239592"/>
          </a:xfrm>
        </p:spPr>
        <p:txBody>
          <a:bodyPr>
            <a:normAutofit/>
          </a:bodyPr>
          <a:lstStyle/>
          <a:p>
            <a:r>
              <a:rPr lang="en-US" sz="3600" b="1" dirty="0" smtClean="0"/>
              <a:t>Reception with Aversion</a:t>
            </a:r>
            <a:endParaRPr lang="en-US" sz="3600" b="1" dirty="0"/>
          </a:p>
        </p:txBody>
      </p:sp>
      <p:pic>
        <p:nvPicPr>
          <p:cNvPr id="4" name="Picture 3" descr="Reception with Aversion.jpg"/>
          <p:cNvPicPr>
            <a:picLocks noChangeAspect="1"/>
          </p:cNvPicPr>
          <p:nvPr/>
        </p:nvPicPr>
        <p:blipFill>
          <a:blip r:embed="rId3" cstate="print"/>
          <a:stretch>
            <a:fillRect/>
          </a:stretch>
        </p:blipFill>
        <p:spPr>
          <a:xfrm>
            <a:off x="4074275" y="1788275"/>
            <a:ext cx="5069725" cy="5069725"/>
          </a:xfrm>
          <a:prstGeom prst="rect">
            <a:avLst/>
          </a:prstGeom>
        </p:spPr>
      </p:pic>
      <p:sp>
        <p:nvSpPr>
          <p:cNvPr id="6" name="Content Placeholder 5"/>
          <p:cNvSpPr>
            <a:spLocks noGrp="1"/>
          </p:cNvSpPr>
          <p:nvPr>
            <p:ph idx="1"/>
          </p:nvPr>
        </p:nvSpPr>
        <p:spPr>
          <a:xfrm>
            <a:off x="221226" y="335280"/>
            <a:ext cx="3628103" cy="6242481"/>
          </a:xfrm>
          <a:solidFill>
            <a:schemeClr val="accent5">
              <a:lumMod val="20000"/>
              <a:lumOff val="80000"/>
            </a:schemeClr>
          </a:solidFill>
        </p:spPr>
        <p:txBody>
          <a:bodyPr>
            <a:normAutofit/>
          </a:bodyPr>
          <a:lstStyle/>
          <a:p>
            <a:r>
              <a:rPr lang="en-US" sz="2400" dirty="0" smtClean="0"/>
              <a:t>Saturn receives Mars in his house, but there is no whole sign aspect between them - Saturn is averse the house it rules here.</a:t>
            </a:r>
          </a:p>
          <a:p>
            <a:r>
              <a:rPr lang="en-US" sz="2400" dirty="0" smtClean="0"/>
              <a:t>This is not complete </a:t>
            </a:r>
            <a:r>
              <a:rPr lang="en-US" sz="2400" smtClean="0"/>
              <a:t>reception in the earliest </a:t>
            </a:r>
            <a:r>
              <a:rPr lang="en-US" sz="2400" dirty="0" smtClean="0"/>
              <a:t>traditional astrology.</a:t>
            </a:r>
          </a:p>
          <a:p>
            <a:r>
              <a:rPr lang="en-US" sz="2400" smtClean="0"/>
              <a:t>Because of the aversion, Saturn is hindered in ruling the first house here because it is out of communication, out of awareness - an absentee landlord.</a:t>
            </a:r>
            <a:endParaRPr lang="en-US"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49040" y="166307"/>
            <a:ext cx="5212080" cy="1175794"/>
          </a:xfrm>
        </p:spPr>
        <p:txBody>
          <a:bodyPr>
            <a:normAutofit fontScale="90000"/>
          </a:bodyPr>
          <a:lstStyle/>
          <a:p>
            <a:r>
              <a:rPr lang="en-US" sz="4000" b="1" dirty="0" smtClean="0"/>
              <a:t>Aspect without Reception</a:t>
            </a:r>
            <a:endParaRPr lang="en-US" sz="4000" b="1" dirty="0"/>
          </a:p>
        </p:txBody>
      </p:sp>
      <p:sp>
        <p:nvSpPr>
          <p:cNvPr id="5" name="Content Placeholder 4"/>
          <p:cNvSpPr>
            <a:spLocks noGrp="1"/>
          </p:cNvSpPr>
          <p:nvPr>
            <p:ph idx="1"/>
          </p:nvPr>
        </p:nvSpPr>
        <p:spPr>
          <a:xfrm>
            <a:off x="294968" y="1496929"/>
            <a:ext cx="3229897" cy="4815349"/>
          </a:xfrm>
          <a:solidFill>
            <a:schemeClr val="accent5">
              <a:lumMod val="20000"/>
              <a:lumOff val="80000"/>
            </a:schemeClr>
          </a:solidFill>
        </p:spPr>
        <p:txBody>
          <a:bodyPr>
            <a:normAutofit/>
          </a:bodyPr>
          <a:lstStyle/>
          <a:p>
            <a:r>
              <a:rPr lang="en-US" sz="2600" dirty="0" smtClean="0"/>
              <a:t>Mars and Venus are square each other.</a:t>
            </a:r>
          </a:p>
          <a:p>
            <a:r>
              <a:rPr lang="en-US" sz="2600" dirty="0" smtClean="0"/>
              <a:t>Venus is in the detriment of Mars.</a:t>
            </a:r>
          </a:p>
          <a:p>
            <a:r>
              <a:rPr lang="en-US" sz="2600" dirty="0" smtClean="0"/>
              <a:t>Mars is in the detriment of Venus.</a:t>
            </a:r>
          </a:p>
          <a:p>
            <a:r>
              <a:rPr lang="en-US" sz="2600" dirty="0" smtClean="0"/>
              <a:t>Since there is no reception between them, this will be a difficult aspect relationship.</a:t>
            </a:r>
            <a:endParaRPr lang="en-US" sz="2600" dirty="0"/>
          </a:p>
        </p:txBody>
      </p:sp>
      <p:pic>
        <p:nvPicPr>
          <p:cNvPr id="6" name="Picture 5" descr="No Reception.jpg"/>
          <p:cNvPicPr>
            <a:picLocks noChangeAspect="1"/>
          </p:cNvPicPr>
          <p:nvPr/>
        </p:nvPicPr>
        <p:blipFill>
          <a:blip r:embed="rId2" cstate="print"/>
          <a:stretch>
            <a:fillRect/>
          </a:stretch>
        </p:blipFill>
        <p:spPr>
          <a:xfrm>
            <a:off x="3776929" y="1490929"/>
            <a:ext cx="5367071" cy="5367071"/>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02511" y="498534"/>
            <a:ext cx="4074573" cy="740331"/>
          </a:xfrm>
        </p:spPr>
        <p:txBody>
          <a:bodyPr>
            <a:normAutofit/>
          </a:bodyPr>
          <a:lstStyle/>
          <a:p>
            <a:r>
              <a:rPr lang="en-US" sz="4000" b="1" dirty="0" smtClean="0"/>
              <a:t>Mutual Reception</a:t>
            </a:r>
            <a:endParaRPr lang="en-US" sz="4000" b="1" dirty="0"/>
          </a:p>
        </p:txBody>
      </p:sp>
      <p:pic>
        <p:nvPicPr>
          <p:cNvPr id="4" name="Picture 3" descr="Mutual Reception.jpg"/>
          <p:cNvPicPr>
            <a:picLocks noChangeAspect="1"/>
          </p:cNvPicPr>
          <p:nvPr/>
        </p:nvPicPr>
        <p:blipFill>
          <a:blip r:embed="rId3" cstate="print"/>
          <a:stretch>
            <a:fillRect/>
          </a:stretch>
        </p:blipFill>
        <p:spPr>
          <a:xfrm>
            <a:off x="3776056" y="1490056"/>
            <a:ext cx="5367944" cy="5367944"/>
          </a:xfrm>
          <a:prstGeom prst="rect">
            <a:avLst/>
          </a:prstGeom>
        </p:spPr>
      </p:pic>
      <p:sp>
        <p:nvSpPr>
          <p:cNvPr id="6" name="Content Placeholder 5"/>
          <p:cNvSpPr>
            <a:spLocks noGrp="1"/>
          </p:cNvSpPr>
          <p:nvPr>
            <p:ph idx="1"/>
          </p:nvPr>
        </p:nvSpPr>
        <p:spPr>
          <a:xfrm>
            <a:off x="368709" y="376083"/>
            <a:ext cx="3141407" cy="6231194"/>
          </a:xfrm>
          <a:solidFill>
            <a:schemeClr val="accent5">
              <a:lumMod val="20000"/>
              <a:lumOff val="80000"/>
            </a:schemeClr>
          </a:solidFill>
        </p:spPr>
        <p:txBody>
          <a:bodyPr>
            <a:normAutofit/>
          </a:bodyPr>
          <a:lstStyle/>
          <a:p>
            <a:r>
              <a:rPr lang="en-US" sz="2800" dirty="0" smtClean="0"/>
              <a:t>Saturn receives Mars in a  house he rules.</a:t>
            </a:r>
          </a:p>
          <a:p>
            <a:r>
              <a:rPr lang="en-US" sz="2800" dirty="0" smtClean="0"/>
              <a:t>Mars receives Saturn in a house he rules.</a:t>
            </a:r>
          </a:p>
          <a:p>
            <a:r>
              <a:rPr lang="en-US" sz="2800" dirty="0" smtClean="0"/>
              <a:t>They are each obligated to treat the other well.</a:t>
            </a:r>
          </a:p>
          <a:p>
            <a:r>
              <a:rPr lang="en-US" sz="2800" dirty="0" smtClean="0"/>
              <a:t>In William Lilly's words, </a:t>
            </a:r>
            <a:r>
              <a:rPr lang="en-US" sz="2800" i="1" dirty="0" smtClean="0"/>
              <a:t>mutual reception abates all </a:t>
            </a:r>
            <a:r>
              <a:rPr lang="en-US" sz="2800" i="1" smtClean="0"/>
              <a:t>malice</a:t>
            </a:r>
            <a:r>
              <a:rPr lang="en-US" sz="2800" smtClean="0"/>
              <a:t>.</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616</TotalTime>
  <Words>2982</Words>
  <Application>Microsoft Office PowerPoint</Application>
  <PresentationFormat>On-screen Show (4:3)</PresentationFormat>
  <Paragraphs>279</Paragraphs>
  <Slides>65</Slides>
  <Notes>3</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Week Three</vt:lpstr>
      <vt:lpstr>Outline</vt:lpstr>
      <vt:lpstr>Other Important Concepts</vt:lpstr>
      <vt:lpstr>Reception</vt:lpstr>
      <vt:lpstr>Reception</vt:lpstr>
      <vt:lpstr>Reception with an Aspect</vt:lpstr>
      <vt:lpstr>Reception with Aversion</vt:lpstr>
      <vt:lpstr>Aspect without Reception</vt:lpstr>
      <vt:lpstr>Mutual Reception</vt:lpstr>
      <vt:lpstr>Mutual Reception Important</vt:lpstr>
      <vt:lpstr>Steve Allen Entertainer, Musician, Comic</vt:lpstr>
      <vt:lpstr>Steve Allen Entertainer, Musician, Comic</vt:lpstr>
      <vt:lpstr>Adolf Hitler</vt:lpstr>
      <vt:lpstr>Adolf Hitler</vt:lpstr>
      <vt:lpstr>Things to consider</vt:lpstr>
      <vt:lpstr>Dispositor - Mohandas Gandhi</vt:lpstr>
      <vt:lpstr>Dane Rudhyar</vt:lpstr>
      <vt:lpstr>Almuten</vt:lpstr>
      <vt:lpstr>Almuten</vt:lpstr>
      <vt:lpstr>Almuten - example</vt:lpstr>
      <vt:lpstr>Chart Almuten</vt:lpstr>
      <vt:lpstr>Peregrine</vt:lpstr>
      <vt:lpstr>Peregrine</vt:lpstr>
      <vt:lpstr>Bonatti</vt:lpstr>
      <vt:lpstr>Peregrine in Horary vs. Natal</vt:lpstr>
      <vt:lpstr>Peregrine in Natal Astrology</vt:lpstr>
      <vt:lpstr>Peregrine and the Dignity system</vt:lpstr>
      <vt:lpstr>Gloria Steinem</vt:lpstr>
      <vt:lpstr>Accidental Dignity</vt:lpstr>
      <vt:lpstr>Accidental Dignity</vt:lpstr>
      <vt:lpstr>Angularity</vt:lpstr>
      <vt:lpstr>Good and Bad Houses</vt:lpstr>
      <vt:lpstr>Retrograde</vt:lpstr>
      <vt:lpstr>Combust, or Burnt</vt:lpstr>
      <vt:lpstr>The North and South Node</vt:lpstr>
      <vt:lpstr>Speed</vt:lpstr>
      <vt:lpstr>Oriental and Occidental</vt:lpstr>
      <vt:lpstr>Oriental / Occidental</vt:lpstr>
      <vt:lpstr>Phase of the Moon</vt:lpstr>
      <vt:lpstr>Aspects with other planets</vt:lpstr>
      <vt:lpstr>Fixed Stars</vt:lpstr>
      <vt:lpstr>Essential vs Accidental Dignity</vt:lpstr>
      <vt:lpstr>Putting the System Together</vt:lpstr>
      <vt:lpstr>Origins</vt:lpstr>
      <vt:lpstr>Descriptions of the Dignities</vt:lpstr>
      <vt:lpstr>The Dignities in Ibn Ezra (the order matches Al-Biruni)</vt:lpstr>
      <vt:lpstr>From Bonatti</vt:lpstr>
      <vt:lpstr>Weighing and Combining</vt:lpstr>
      <vt:lpstr>Relative Weighting</vt:lpstr>
      <vt:lpstr>Relative Weighting – Alternate</vt:lpstr>
      <vt:lpstr>William Lilly's Cheate Sheete</vt:lpstr>
      <vt:lpstr>Lilly's Cheate Sheete - Essential</vt:lpstr>
      <vt:lpstr>Cheate Sheet - Accidental</vt:lpstr>
      <vt:lpstr>Cheate Sheet - Accidental</vt:lpstr>
      <vt:lpstr>Cheate Sheet - Accidental</vt:lpstr>
      <vt:lpstr>If He Be Rich or Poor</vt:lpstr>
      <vt:lpstr>Slide 57</vt:lpstr>
      <vt:lpstr>Example weighing up a planet</vt:lpstr>
      <vt:lpstr>Example weighing up a planet</vt:lpstr>
      <vt:lpstr>Example weighing up a planet</vt:lpstr>
      <vt:lpstr>Advantages and Disadvantages</vt:lpstr>
      <vt:lpstr>Slide 62</vt:lpstr>
      <vt:lpstr>Pope Francis</vt:lpstr>
      <vt:lpstr>Francis Chosen Pope</vt:lpstr>
      <vt:lpstr>Adolf Hitler</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Face</dc:title>
  <dc:creator>charlie</dc:creator>
  <cp:lastModifiedBy>charlie</cp:lastModifiedBy>
  <cp:revision>189</cp:revision>
  <dcterms:created xsi:type="dcterms:W3CDTF">2006-08-16T00:00:00Z</dcterms:created>
  <dcterms:modified xsi:type="dcterms:W3CDTF">2016-07-23T01:54:53Z</dcterms:modified>
</cp:coreProperties>
</file>